
<file path=[Content_Types].xml><?xml version="1.0" encoding="utf-8"?>
<Types xmlns="http://schemas.openxmlformats.org/package/2006/content-types">
  <Default Extension="png" ContentType="image/png"/>
  <Default Extension="m4a" ContentType="audio/mp4"/>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92" r:id="rId2"/>
  </p:sldMasterIdLst>
  <p:notesMasterIdLst>
    <p:notesMasterId r:id="rId20"/>
  </p:notesMasterIdLst>
  <p:handoutMasterIdLst>
    <p:handoutMasterId r:id="rId21"/>
  </p:handoutMasterIdLst>
  <p:sldIdLst>
    <p:sldId id="257" r:id="rId3"/>
    <p:sldId id="265" r:id="rId4"/>
    <p:sldId id="258" r:id="rId5"/>
    <p:sldId id="260" r:id="rId6"/>
    <p:sldId id="268" r:id="rId7"/>
    <p:sldId id="261" r:id="rId8"/>
    <p:sldId id="262" r:id="rId9"/>
    <p:sldId id="263" r:id="rId10"/>
    <p:sldId id="269" r:id="rId11"/>
    <p:sldId id="266" r:id="rId12"/>
    <p:sldId id="264" r:id="rId13"/>
    <p:sldId id="270" r:id="rId14"/>
    <p:sldId id="271" r:id="rId15"/>
    <p:sldId id="274" r:id="rId16"/>
    <p:sldId id="275" r:id="rId17"/>
    <p:sldId id="276" r:id="rId18"/>
    <p:sldId id="273" r:id="rId19"/>
  </p:sldIdLst>
  <p:sldSz cx="12188825" cy="6858000"/>
  <p:notesSz cx="6858000" cy="9144000"/>
  <p:defaultTextStyle>
    <a:defPPr>
      <a:defRPr lang="en-US"/>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orient="horz" pos="945">
          <p15:clr>
            <a:srgbClr val="A4A3A4"/>
          </p15:clr>
        </p15:guide>
        <p15:guide id="3" orient="horz" pos="3888">
          <p15:clr>
            <a:srgbClr val="A4A3A4"/>
          </p15:clr>
        </p15:guide>
        <p15:guide id="4" orient="horz" pos="192">
          <p15:clr>
            <a:srgbClr val="A4A3A4"/>
          </p15:clr>
        </p15:guide>
        <p15:guide id="5" orient="horz" pos="1072">
          <p15:clr>
            <a:srgbClr val="A4A3A4"/>
          </p15:clr>
        </p15:guide>
        <p15:guide id="6" pos="3839">
          <p15:clr>
            <a:srgbClr val="A4A3A4"/>
          </p15:clr>
        </p15:guide>
        <p15:guide id="7" pos="704">
          <p15:clr>
            <a:srgbClr val="A4A3A4"/>
          </p15:clr>
        </p15:guide>
        <p15:guide id="8" pos="710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69012ECD-51FC-41F1-AA8D-1B2483CD663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3631" autoAdjust="0"/>
  </p:normalViewPr>
  <p:slideViewPr>
    <p:cSldViewPr showGuides="1">
      <p:cViewPr varScale="1">
        <p:scale>
          <a:sx n="59" d="100"/>
          <a:sy n="59" d="100"/>
        </p:scale>
        <p:origin x="1502" y="53"/>
      </p:cViewPr>
      <p:guideLst>
        <p:guide orient="horz" pos="2160"/>
        <p:guide orient="horz" pos="945"/>
        <p:guide orient="horz" pos="3888"/>
        <p:guide orient="horz" pos="192"/>
        <p:guide orient="horz" pos="1072"/>
        <p:guide pos="3839"/>
        <p:guide pos="704"/>
        <p:guide pos="7102"/>
      </p:guideLst>
    </p:cSldViewPr>
  </p:slideViewPr>
  <p:outlineViewPr>
    <p:cViewPr>
      <p:scale>
        <a:sx n="33" d="100"/>
        <a:sy n="33" d="100"/>
      </p:scale>
      <p:origin x="0" y="-9974"/>
    </p:cViewPr>
  </p:outlineViewPr>
  <p:notesTextViewPr>
    <p:cViewPr>
      <p:scale>
        <a:sx n="3" d="2"/>
        <a:sy n="3" d="2"/>
      </p:scale>
      <p:origin x="0" y="0"/>
    </p:cViewPr>
  </p:notesTextViewPr>
  <p:sorterViewPr>
    <p:cViewPr>
      <p:scale>
        <a:sx n="100" d="100"/>
        <a:sy n="100" d="100"/>
      </p:scale>
      <p:origin x="0" y="-17117"/>
    </p:cViewPr>
  </p:sorterViewPr>
  <p:notesViewPr>
    <p:cSldViewPr>
      <p:cViewPr varScale="1">
        <p:scale>
          <a:sx n="79" d="100"/>
          <a:sy n="79" d="100"/>
        </p:scale>
        <p:origin x="1644" y="9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1.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a:solidFill>
                <a:schemeClr val="tx2"/>
              </a:solidFill>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3C59C-4E16-4A64-A766-34DB213E11B3}" type="datetimeFigureOut">
              <a:rPr lang="en-US">
                <a:solidFill>
                  <a:schemeClr val="tx2"/>
                </a:solidFill>
              </a:rPr>
              <a:t>11/20/2016</a:t>
            </a:fld>
            <a:endParaRPr>
              <a:solidFill>
                <a:schemeClr val="tx2"/>
              </a:solidFill>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a:solidFill>
                <a:schemeClr val="tx2"/>
              </a:solidFill>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FD77566-CD65-4859-9FA1-43956DC85B8C}" type="slidenum">
              <a:rPr>
                <a:solidFill>
                  <a:schemeClr val="tx2"/>
                </a:solidFill>
              </a:rPr>
              <a:t>‹#›</a:t>
            </a:fld>
            <a:endParaRPr>
              <a:solidFill>
                <a:schemeClr val="tx2"/>
              </a:solidFill>
            </a:endParaRPr>
          </a:p>
        </p:txBody>
      </p:sp>
    </p:spTree>
    <p:extLst>
      <p:ext uri="{BB962C8B-B14F-4D97-AF65-F5344CB8AC3E}">
        <p14:creationId xmlns:p14="http://schemas.microsoft.com/office/powerpoint/2010/main" val="270879837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solidFill>
                  <a:schemeClr val="tx2"/>
                </a:solidFill>
              </a:defRPr>
            </a:lvl1pPr>
          </a:lstStyle>
          <a:p>
            <a:endParaRP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solidFill>
                  <a:schemeClr val="tx2"/>
                </a:solidFill>
              </a:defRPr>
            </a:lvl1pPr>
          </a:lstStyle>
          <a:p>
            <a:fld id="{F95CF31C-F757-429C-A789-86504F04C3BE}" type="datetimeFigureOut">
              <a:rPr lang="en-US"/>
              <a:pPr/>
              <a:t>11/20/2016</a:t>
            </a:fld>
            <a:endParaRPr/>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a:t>Click to edit Master text styles</a:t>
            </a:r>
          </a:p>
          <a:p>
            <a:pPr lvl="1"/>
            <a:r>
              <a:rPr/>
              <a:t>Second level</a:t>
            </a:r>
          </a:p>
          <a:p>
            <a:pPr lvl="2"/>
            <a:r>
              <a:rPr/>
              <a:t>Third level</a:t>
            </a:r>
          </a:p>
          <a:p>
            <a:pPr lvl="3"/>
            <a:r>
              <a:rPr/>
              <a:t>Fourth level</a:t>
            </a:r>
          </a:p>
          <a:p>
            <a:pPr lvl="4"/>
            <a:r>
              <a:rPr/>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solidFill>
                  <a:schemeClr val="tx2"/>
                </a:solidFill>
              </a:defRPr>
            </a:lvl1pPr>
          </a:lstStyle>
          <a:p>
            <a:endParaRP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solidFill>
                  <a:schemeClr val="tx2"/>
                </a:solidFill>
              </a:defRPr>
            </a:lvl1pPr>
          </a:lstStyle>
          <a:p>
            <a:fld id="{B8796F01-7154-41E0-B48B-A6921757531A}" type="slidenum">
              <a:rPr/>
              <a:pPr/>
              <a:t>‹#›</a:t>
            </a:fld>
            <a:endParaRPr/>
          </a:p>
        </p:txBody>
      </p:sp>
    </p:spTree>
    <p:extLst>
      <p:ext uri="{BB962C8B-B14F-4D97-AF65-F5344CB8AC3E}">
        <p14:creationId xmlns:p14="http://schemas.microsoft.com/office/powerpoint/2010/main" val="44077566"/>
      </p:ext>
    </p:extLst>
  </p:cSld>
  <p:clrMap bg1="lt1" tx1="dk1" bg2="lt2" tx2="dk2" accent1="accent1" accent2="accent2" accent3="accent3" accent4="accent4" accent5="accent5" accent6="accent6" hlink="hlink" folHlink="folHlink"/>
  <p:notesStyle>
    <a:lvl1pPr marL="0" algn="l" defTabSz="1218987" rtl="0" eaLnBrk="1" latinLnBrk="0" hangingPunct="1">
      <a:defRPr sz="1600" kern="1200">
        <a:solidFill>
          <a:schemeClr val="tx2"/>
        </a:solidFill>
        <a:latin typeface="+mn-lt"/>
        <a:ea typeface="+mn-ea"/>
        <a:cs typeface="+mn-cs"/>
      </a:defRPr>
    </a:lvl1pPr>
    <a:lvl2pPr marL="609493" algn="l" defTabSz="1218987" rtl="0" eaLnBrk="1" latinLnBrk="0" hangingPunct="1">
      <a:defRPr sz="1600" kern="1200">
        <a:solidFill>
          <a:schemeClr val="tx2"/>
        </a:solidFill>
        <a:latin typeface="+mn-lt"/>
        <a:ea typeface="+mn-ea"/>
        <a:cs typeface="+mn-cs"/>
      </a:defRPr>
    </a:lvl2pPr>
    <a:lvl3pPr marL="1218987" algn="l" defTabSz="1218987" rtl="0" eaLnBrk="1" latinLnBrk="0" hangingPunct="1">
      <a:defRPr sz="1600" kern="1200">
        <a:solidFill>
          <a:schemeClr val="tx2"/>
        </a:solidFill>
        <a:latin typeface="+mn-lt"/>
        <a:ea typeface="+mn-ea"/>
        <a:cs typeface="+mn-cs"/>
      </a:defRPr>
    </a:lvl3pPr>
    <a:lvl4pPr marL="1828480" algn="l" defTabSz="1218987" rtl="0" eaLnBrk="1" latinLnBrk="0" hangingPunct="1">
      <a:defRPr sz="1600" kern="1200">
        <a:solidFill>
          <a:schemeClr val="tx2"/>
        </a:solidFill>
        <a:latin typeface="+mn-lt"/>
        <a:ea typeface="+mn-ea"/>
        <a:cs typeface="+mn-cs"/>
      </a:defRPr>
    </a:lvl4pPr>
    <a:lvl5pPr marL="2437973" algn="l" defTabSz="1218987" rtl="0" eaLnBrk="1" latinLnBrk="0" hangingPunct="1">
      <a:defRPr sz="1600" kern="1200">
        <a:solidFill>
          <a:schemeClr val="tx2"/>
        </a:solidFill>
        <a:latin typeface="+mn-lt"/>
        <a:ea typeface="+mn-ea"/>
        <a:cs typeface="+mn-cs"/>
      </a:defRPr>
    </a:lvl5pPr>
    <a:lvl6pPr marL="3047467" algn="l" defTabSz="1218987" rtl="0" eaLnBrk="1" latinLnBrk="0" hangingPunct="1">
      <a:defRPr sz="1600" kern="1200">
        <a:solidFill>
          <a:schemeClr val="tx1"/>
        </a:solidFill>
        <a:latin typeface="+mn-lt"/>
        <a:ea typeface="+mn-ea"/>
        <a:cs typeface="+mn-cs"/>
      </a:defRPr>
    </a:lvl6pPr>
    <a:lvl7pPr marL="3656960" algn="l" defTabSz="1218987" rtl="0" eaLnBrk="1" latinLnBrk="0" hangingPunct="1">
      <a:defRPr sz="1600" kern="1200">
        <a:solidFill>
          <a:schemeClr val="tx1"/>
        </a:solidFill>
        <a:latin typeface="+mn-lt"/>
        <a:ea typeface="+mn-ea"/>
        <a:cs typeface="+mn-cs"/>
      </a:defRPr>
    </a:lvl7pPr>
    <a:lvl8pPr marL="4266453" algn="l" defTabSz="1218987" rtl="0" eaLnBrk="1" latinLnBrk="0" hangingPunct="1">
      <a:defRPr sz="1600" kern="1200">
        <a:solidFill>
          <a:schemeClr val="tx1"/>
        </a:solidFill>
        <a:latin typeface="+mn-lt"/>
        <a:ea typeface="+mn-ea"/>
        <a:cs typeface="+mn-cs"/>
      </a:defRPr>
    </a:lvl8pPr>
    <a:lvl9pPr marL="4875947" algn="l" defTabSz="1218987"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8796F01-7154-41E0-B48B-A6921757531A}" type="slidenum">
              <a:rPr lang="en-US" smtClean="0"/>
              <a:pPr/>
              <a:t>1</a:t>
            </a:fld>
            <a:endParaRPr lang="en-US"/>
          </a:p>
        </p:txBody>
      </p:sp>
    </p:spTree>
    <p:extLst>
      <p:ext uri="{BB962C8B-B14F-4D97-AF65-F5344CB8AC3E}">
        <p14:creationId xmlns:p14="http://schemas.microsoft.com/office/powerpoint/2010/main" val="16077057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a:solidFill>
                  <a:schemeClr val="tx2"/>
                </a:solidFill>
                <a:effectLst/>
                <a:latin typeface="+mn-lt"/>
                <a:ea typeface="+mn-ea"/>
                <a:cs typeface="+mn-cs"/>
              </a:rPr>
              <a:t>Let’s look at some of the ways the transformative theory can be used to develop course content. Self-directed learning activities allow the learner to freely-apply their experiences to an assignment (</a:t>
            </a:r>
            <a:r>
              <a:rPr lang="en-US" sz="1600" kern="1200" dirty="0" err="1">
                <a:solidFill>
                  <a:schemeClr val="tx2"/>
                </a:solidFill>
                <a:effectLst/>
                <a:latin typeface="+mn-lt"/>
                <a:ea typeface="+mn-ea"/>
                <a:cs typeface="+mn-cs"/>
              </a:rPr>
              <a:t>Goddu</a:t>
            </a:r>
            <a:r>
              <a:rPr lang="en-US" sz="1600" kern="1200" dirty="0">
                <a:solidFill>
                  <a:schemeClr val="tx2"/>
                </a:solidFill>
                <a:effectLst/>
                <a:latin typeface="+mn-lt"/>
                <a:ea typeface="+mn-ea"/>
                <a:cs typeface="+mn-cs"/>
              </a:rPr>
              <a:t>, 2012). </a:t>
            </a:r>
          </a:p>
          <a:p>
            <a:r>
              <a:rPr lang="en-US" sz="1600" b="1" kern="1200" dirty="0">
                <a:solidFill>
                  <a:schemeClr val="tx2"/>
                </a:solidFill>
                <a:effectLst/>
                <a:latin typeface="+mn-lt"/>
                <a:ea typeface="+mn-ea"/>
                <a:cs typeface="+mn-cs"/>
              </a:rPr>
              <a:t>Sharing personal experiences</a:t>
            </a:r>
            <a:r>
              <a:rPr lang="en-US" sz="1600" kern="1200" dirty="0">
                <a:solidFill>
                  <a:schemeClr val="tx2"/>
                </a:solidFill>
                <a:effectLst/>
                <a:latin typeface="+mn-lt"/>
                <a:ea typeface="+mn-ea"/>
                <a:cs typeface="+mn-cs"/>
              </a:rPr>
              <a:t> in a discussion board allows the student, students, and instructor learn simultaneously. The students demonstrates their ability to compose their thoughts and articulate their ideas, and the students and instructor, become enlightened and informed by the experience and the student’s perspective. </a:t>
            </a:r>
          </a:p>
          <a:p>
            <a:r>
              <a:rPr lang="en-US" sz="1600" b="1" kern="1200" dirty="0">
                <a:solidFill>
                  <a:schemeClr val="tx2"/>
                </a:solidFill>
                <a:effectLst/>
                <a:latin typeface="+mn-lt"/>
                <a:ea typeface="+mn-ea"/>
                <a:cs typeface="+mn-cs"/>
              </a:rPr>
              <a:t>Disorientating dilemmas</a:t>
            </a:r>
            <a:r>
              <a:rPr lang="en-US" sz="1600" kern="1200" dirty="0">
                <a:solidFill>
                  <a:schemeClr val="tx2"/>
                </a:solidFill>
                <a:effectLst/>
                <a:latin typeface="+mn-lt"/>
                <a:ea typeface="+mn-ea"/>
                <a:cs typeface="+mn-cs"/>
              </a:rPr>
              <a:t> identify areas of uncertainty or conflict on controversial issues.  Disorientating dilemmas can cause changes in beliefs or attitudes (Christie, Carey, Robertson, &amp; Grainger, 2015). In using a disorientating dilemma in online learning, learners will participate in the opportunity evaluate their current perspective, gain new information, and use that information to either construct a new belief, that goes against their former belief, or further support their existing perspective. Disorientating dilemmas demonstrate the propensity of differences in the learning environment and their ability to impact that setting, causing learners to question the validity of their perspectives and assumptions. </a:t>
            </a:r>
          </a:p>
          <a:p>
            <a:r>
              <a:rPr lang="en-US" sz="1600" b="1" kern="1200" dirty="0">
                <a:solidFill>
                  <a:schemeClr val="tx2"/>
                </a:solidFill>
                <a:effectLst/>
                <a:latin typeface="+mn-lt"/>
                <a:ea typeface="+mn-ea"/>
                <a:cs typeface="+mn-cs"/>
              </a:rPr>
              <a:t>Situational learning</a:t>
            </a:r>
            <a:r>
              <a:rPr lang="en-US" sz="1600" kern="1200" dirty="0">
                <a:solidFill>
                  <a:schemeClr val="tx2"/>
                </a:solidFill>
                <a:effectLst/>
                <a:latin typeface="+mn-lt"/>
                <a:ea typeface="+mn-ea"/>
                <a:cs typeface="+mn-cs"/>
              </a:rPr>
              <a:t> takes place through role play (</a:t>
            </a:r>
            <a:r>
              <a:rPr lang="en-US" sz="1600" kern="1200" dirty="0" err="1">
                <a:solidFill>
                  <a:schemeClr val="tx2"/>
                </a:solidFill>
                <a:effectLst/>
                <a:latin typeface="+mn-lt"/>
                <a:ea typeface="+mn-ea"/>
                <a:cs typeface="+mn-cs"/>
              </a:rPr>
              <a:t>Goddu</a:t>
            </a:r>
            <a:r>
              <a:rPr lang="en-US" sz="1600" kern="1200" dirty="0">
                <a:solidFill>
                  <a:schemeClr val="tx2"/>
                </a:solidFill>
                <a:effectLst/>
                <a:latin typeface="+mn-lt"/>
                <a:ea typeface="+mn-ea"/>
                <a:cs typeface="+mn-cs"/>
              </a:rPr>
              <a:t>, 2012). The learner makes practical use of a course concept. This can be facilitated through formal writing, discussions, and power presentations. These experiences being with the instruction “Imagine that…” In considering how course concepts are applied in real-life, the learner is able to contribute their personal experiences. This allows them to demonstrate their understanding of the material and its value for use. Situational learning can also take place when an instructor creases a situation for students interpret the underlying meaning. In this case, learners will determine their personal belief on the topic and provide their rationalized perspective on the topic. </a:t>
            </a:r>
          </a:p>
          <a:p>
            <a:r>
              <a:rPr lang="en-US" sz="1600" kern="1200" dirty="0">
                <a:solidFill>
                  <a:schemeClr val="tx2"/>
                </a:solidFill>
                <a:effectLst/>
                <a:latin typeface="+mn-lt"/>
                <a:ea typeface="+mn-ea"/>
                <a:cs typeface="+mn-cs"/>
              </a:rPr>
              <a:t>Evaluating</a:t>
            </a:r>
          </a:p>
          <a:p>
            <a:r>
              <a:rPr lang="en-US" sz="1600" kern="1200" dirty="0">
                <a:solidFill>
                  <a:schemeClr val="tx2"/>
                </a:solidFill>
                <a:effectLst/>
                <a:latin typeface="+mn-lt"/>
                <a:ea typeface="+mn-ea"/>
                <a:cs typeface="+mn-cs"/>
              </a:rPr>
              <a:t>In evaluating these learning activities, the educator is determining the students application of new content to the real world and their identified new perspective or strong support for their existing perspective. </a:t>
            </a:r>
          </a:p>
          <a:p>
            <a:r>
              <a:rPr lang="en-US" sz="1600" kern="1200" dirty="0">
                <a:solidFill>
                  <a:schemeClr val="tx2"/>
                </a:solidFill>
                <a:effectLst/>
                <a:latin typeface="+mn-lt"/>
                <a:ea typeface="+mn-ea"/>
                <a:cs typeface="+mn-cs"/>
              </a:rPr>
              <a:t>The return on these learning activities is that learners receive feedback that aids in their ability to understand and utilize new content, and develop their active efforts in learning. </a:t>
            </a:r>
          </a:p>
          <a:p>
            <a:r>
              <a:rPr lang="en-US" sz="1600" kern="1200" dirty="0">
                <a:solidFill>
                  <a:schemeClr val="tx2"/>
                </a:solidFill>
                <a:effectLst/>
                <a:latin typeface="+mn-lt"/>
                <a:ea typeface="+mn-ea"/>
                <a:cs typeface="+mn-cs"/>
              </a:rPr>
              <a:t>Image: (2016)</a:t>
            </a:r>
            <a:br>
              <a:rPr lang="en-US" sz="1600" kern="1200" dirty="0">
                <a:solidFill>
                  <a:schemeClr val="tx2"/>
                </a:solidFill>
                <a:effectLst/>
                <a:latin typeface="+mn-lt"/>
                <a:ea typeface="+mn-ea"/>
                <a:cs typeface="+mn-cs"/>
              </a:rPr>
            </a:br>
            <a:endParaRPr lang="en-US" sz="1600" kern="1200" dirty="0">
              <a:solidFill>
                <a:schemeClr val="tx2"/>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12</a:t>
            </a:fld>
            <a:endParaRPr lang="en-US"/>
          </a:p>
        </p:txBody>
      </p:sp>
    </p:spTree>
    <p:extLst>
      <p:ext uri="{BB962C8B-B14F-4D97-AF65-F5344CB8AC3E}">
        <p14:creationId xmlns:p14="http://schemas.microsoft.com/office/powerpoint/2010/main" val="17625614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Educators need to demonstrate awareness of the unique learning experience brought to education by adult learners. Their learning style and learning needs require an equally unique approach to teaching and facilitating learning experiences. The best way to meet their needs is through utilizing adult learning theory. </a:t>
            </a:r>
          </a:p>
          <a:p>
            <a:r>
              <a:rPr lang="en-US" sz="1600" kern="1200" dirty="0">
                <a:solidFill>
                  <a:schemeClr val="tx2"/>
                </a:solidFill>
                <a:effectLst/>
                <a:latin typeface="+mn-lt"/>
                <a:ea typeface="+mn-ea"/>
                <a:cs typeface="+mn-cs"/>
              </a:rPr>
              <a:t>These frameworks make sure that the instructor is on the correct pat; in context and teaching style that will ensure that learning takes place. In using adult learning theory, the instructor is able to bring personal value to the content by allowing the learner to function autonomously and responsibly in the learning environment and learning process. The instructor, through their unique role in adult learning theory, stands to gain new knowledge as well.</a:t>
            </a:r>
          </a:p>
          <a:p>
            <a:r>
              <a:rPr lang="en-US" sz="1600" kern="1200" dirty="0">
                <a:solidFill>
                  <a:schemeClr val="tx2"/>
                </a:solidFill>
                <a:effectLst/>
                <a:latin typeface="+mn-lt"/>
                <a:ea typeface="+mn-ea"/>
                <a:cs typeface="+mn-cs"/>
              </a:rPr>
              <a:t>All adult learning theories are applicable to e-learning. Theoretical frameworks that acknowledge the complexity of adult learning, include multiple domains.  The existence of combined learning theories, which this presentation did not explore, is recognized as an occurrence in adult learning. According to Taylor and </a:t>
            </a:r>
            <a:r>
              <a:rPr lang="en-US" sz="1600" kern="1200" dirty="0" err="1">
                <a:solidFill>
                  <a:schemeClr val="tx2"/>
                </a:solidFill>
                <a:effectLst/>
                <a:latin typeface="+mn-lt"/>
                <a:ea typeface="+mn-ea"/>
                <a:cs typeface="+mn-cs"/>
              </a:rPr>
              <a:t>Cranton</a:t>
            </a:r>
            <a:r>
              <a:rPr lang="en-US" sz="1600" kern="1200" dirty="0">
                <a:solidFill>
                  <a:schemeClr val="tx2"/>
                </a:solidFill>
                <a:effectLst/>
                <a:latin typeface="+mn-lt"/>
                <a:ea typeface="+mn-ea"/>
                <a:cs typeface="+mn-cs"/>
              </a:rPr>
              <a:t> (2012) people may choose, either intuitively or emotionally, to utilize theories depending on the education endeavor being pursued. This idea even further adds to the complexities associated with the task of conceptualizing the adult learning process. </a:t>
            </a:r>
          </a:p>
          <a:p>
            <a:r>
              <a:rPr lang="en-US" sz="1600" kern="1200" dirty="0" err="1">
                <a:solidFill>
                  <a:schemeClr val="tx2"/>
                </a:solidFill>
                <a:effectLst/>
                <a:latin typeface="+mn-lt"/>
                <a:ea typeface="+mn-ea"/>
                <a:cs typeface="+mn-cs"/>
              </a:rPr>
              <a:t>Mezirow’s</a:t>
            </a:r>
            <a:r>
              <a:rPr lang="en-US" sz="1600" kern="1200" dirty="0">
                <a:solidFill>
                  <a:schemeClr val="tx2"/>
                </a:solidFill>
                <a:effectLst/>
                <a:latin typeface="+mn-lt"/>
                <a:ea typeface="+mn-ea"/>
                <a:cs typeface="+mn-cs"/>
              </a:rPr>
              <a:t> transformational learning theory supports adult learning in the complex manner that it occurs. Adults choose how to learn in various settings. In these multidimensional experiences, the ability to explore the context, and gather a more endowed understanding of its meaning is facilitated through a multidimensional framework. </a:t>
            </a:r>
            <a:r>
              <a:rPr lang="en-US" sz="1600" kern="1200" dirty="0" err="1">
                <a:solidFill>
                  <a:schemeClr val="tx2"/>
                </a:solidFill>
                <a:effectLst/>
                <a:latin typeface="+mn-lt"/>
                <a:ea typeface="+mn-ea"/>
                <a:cs typeface="+mn-cs"/>
              </a:rPr>
              <a:t>Mezirow’s</a:t>
            </a:r>
            <a:r>
              <a:rPr lang="en-US" sz="1600" kern="1200" dirty="0">
                <a:solidFill>
                  <a:schemeClr val="tx2"/>
                </a:solidFill>
                <a:effectLst/>
                <a:latin typeface="+mn-lt"/>
                <a:ea typeface="+mn-ea"/>
                <a:cs typeface="+mn-cs"/>
              </a:rPr>
              <a:t> framework is reflective of the expectations of true learning; it is holistic and bears no bias to a particular domain; instead seeks to facilitate learning to all parties that are engaged in such a setting. </a:t>
            </a: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13</a:t>
            </a:fld>
            <a:endParaRPr lang="en-US"/>
          </a:p>
        </p:txBody>
      </p:sp>
    </p:spTree>
    <p:extLst>
      <p:ext uri="{BB962C8B-B14F-4D97-AF65-F5344CB8AC3E}">
        <p14:creationId xmlns:p14="http://schemas.microsoft.com/office/powerpoint/2010/main" val="6936166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17</a:t>
            </a:fld>
            <a:endParaRPr lang="en-US"/>
          </a:p>
        </p:txBody>
      </p:sp>
    </p:spTree>
    <p:extLst>
      <p:ext uri="{BB962C8B-B14F-4D97-AF65-F5344CB8AC3E}">
        <p14:creationId xmlns:p14="http://schemas.microsoft.com/office/powerpoint/2010/main" val="3065596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a:solidFill>
                  <a:schemeClr val="tx2"/>
                </a:solidFill>
                <a:effectLst/>
                <a:latin typeface="+mn-lt"/>
                <a:ea typeface="+mn-ea"/>
                <a:cs typeface="+mn-cs"/>
              </a:rPr>
              <a:t>Adult learners come back to school for various reasons. It can be for job requirements; to maintain their current position or obtain a new one. It can be to change their field of work all together. Adult learners can also be in school as their first time in college. </a:t>
            </a:r>
          </a:p>
          <a:p>
            <a:r>
              <a:rPr lang="en-US" sz="1600" kern="1200" dirty="0">
                <a:solidFill>
                  <a:schemeClr val="tx2"/>
                </a:solidFill>
                <a:effectLst/>
                <a:latin typeface="+mn-lt"/>
                <a:ea typeface="+mn-ea"/>
                <a:cs typeface="+mn-cs"/>
              </a:rPr>
              <a:t>For whatever reason the adult comes back to school, one thing they are bringing with them is a wealth of experience. All adults have experience that contributes to their perspectives and way of viewing the learning experience. They are very proud of their experiences and their relatedness to course content will determine how meaningful the learning experience is for them. According to (</a:t>
            </a:r>
            <a:r>
              <a:rPr lang="en-US" sz="1600" kern="1200" dirty="0" err="1">
                <a:solidFill>
                  <a:schemeClr val="tx2"/>
                </a:solidFill>
                <a:effectLst/>
                <a:latin typeface="+mn-lt"/>
                <a:ea typeface="+mn-ea"/>
                <a:cs typeface="+mn-cs"/>
              </a:rPr>
              <a:t>Goddu</a:t>
            </a:r>
            <a:r>
              <a:rPr lang="en-US" sz="1600" kern="1200" dirty="0">
                <a:solidFill>
                  <a:schemeClr val="tx2"/>
                </a:solidFill>
                <a:effectLst/>
                <a:latin typeface="+mn-lt"/>
                <a:ea typeface="+mn-ea"/>
                <a:cs typeface="+mn-cs"/>
              </a:rPr>
              <a:t>, 2012), the adult leaner must be able to equate content with an experience in order for it to have value. In the diverse setting of online learning, not every learner will have the same experience, nor the same perspective; not the same reasoning, nor value for content within the learning environment.  The experiences of the adult learner, will, in either case, contribute to their interactions in the learning environment. </a:t>
            </a:r>
          </a:p>
          <a:p>
            <a:r>
              <a:rPr lang="en-US" sz="1600" kern="1200" dirty="0">
                <a:solidFill>
                  <a:schemeClr val="tx2"/>
                </a:solidFill>
                <a:effectLst/>
                <a:latin typeface="+mn-lt"/>
                <a:ea typeface="+mn-ea"/>
                <a:cs typeface="+mn-cs"/>
              </a:rPr>
              <a:t>The value that adult learners equate to course content contributes to their motivation in learning. Motivation goes a long way in learning for the adult, and probably children as well in most contexts. The fire that drives adults to come back to school and pursue their learning endeavor contributes to their participation in course work.  For the adult learner, motivation stems from value. According to (Ross-Gordon, 2011), adult learners demonstrate a high internal-motivation. Adults are motivated from within and find personal success in learning. </a:t>
            </a:r>
          </a:p>
          <a:p>
            <a:r>
              <a:rPr lang="en-US" sz="1600" kern="1200" dirty="0">
                <a:solidFill>
                  <a:schemeClr val="tx2"/>
                </a:solidFill>
                <a:effectLst/>
                <a:latin typeface="+mn-lt"/>
                <a:ea typeface="+mn-ea"/>
                <a:cs typeface="+mn-cs"/>
              </a:rPr>
              <a:t>The educator must be aware of their role in facilitating learning to these students. According to (</a:t>
            </a:r>
            <a:r>
              <a:rPr lang="en-US" sz="1600" kern="1200" dirty="0" err="1">
                <a:solidFill>
                  <a:schemeClr val="tx2"/>
                </a:solidFill>
                <a:effectLst/>
                <a:latin typeface="+mn-lt"/>
                <a:ea typeface="+mn-ea"/>
                <a:cs typeface="+mn-cs"/>
              </a:rPr>
              <a:t>Goddu</a:t>
            </a:r>
            <a:r>
              <a:rPr lang="en-US" sz="1600" kern="1200" dirty="0">
                <a:solidFill>
                  <a:schemeClr val="tx2"/>
                </a:solidFill>
                <a:effectLst/>
                <a:latin typeface="+mn-lt"/>
                <a:ea typeface="+mn-ea"/>
                <a:cs typeface="+mn-cs"/>
              </a:rPr>
              <a:t>, 2012) the role of the educator is to help the learner organize and draw out relevant information that will lead them to achieving their goals; or what brought them to the learning environment. So this keeps the learner active; they are constantly seeking value in content by reflecting upon their experiences. By providing this kind of assistance, the instructor is demonstrating their awareness of the needs of adult learners, would encourage them to draw on their experiences to understand how course content is relevant to them in achieving their goals. In understanding the critical relationship between adult learner’s personal experience and their motivation in learning, the need for adequately prepared instructors becomes evident.</a:t>
            </a: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2</a:t>
            </a:fld>
            <a:endParaRPr lang="en-US"/>
          </a:p>
        </p:txBody>
      </p:sp>
    </p:spTree>
    <p:extLst>
      <p:ext uri="{BB962C8B-B14F-4D97-AF65-F5344CB8AC3E}">
        <p14:creationId xmlns:p14="http://schemas.microsoft.com/office/powerpoint/2010/main" val="15852642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a:solidFill>
                  <a:schemeClr val="tx2"/>
                </a:solidFill>
                <a:effectLst/>
                <a:latin typeface="+mn-lt"/>
                <a:ea typeface="+mn-ea"/>
                <a:cs typeface="+mn-cs"/>
              </a:rPr>
              <a:t>Teachers can prepare to educate adult learners by using adult learning theory. Adult learning theory prepares the educator by informing them of their role in delivering education to adults. adult learning theory is necessary in education to transform the instructor to a coach and supports their learning along with their students’ (</a:t>
            </a:r>
            <a:r>
              <a:rPr lang="en-US" sz="1600" kern="1200" dirty="0" err="1">
                <a:solidFill>
                  <a:schemeClr val="tx2"/>
                </a:solidFill>
                <a:effectLst/>
                <a:latin typeface="+mn-lt"/>
                <a:ea typeface="+mn-ea"/>
                <a:cs typeface="+mn-cs"/>
              </a:rPr>
              <a:t>Goddu</a:t>
            </a:r>
            <a:r>
              <a:rPr lang="en-US" sz="1600" kern="1200" dirty="0">
                <a:solidFill>
                  <a:schemeClr val="tx2"/>
                </a:solidFill>
                <a:effectLst/>
                <a:latin typeface="+mn-lt"/>
                <a:ea typeface="+mn-ea"/>
                <a:cs typeface="+mn-cs"/>
              </a:rPr>
              <a:t>, 2012). These frameworks, when applied correctly, enrich opportunities for students to acquire knowledge. Adult learning theories can be used in combination with teaching strategies (</a:t>
            </a:r>
            <a:r>
              <a:rPr lang="en-US" sz="1600" kern="1200" dirty="0" err="1">
                <a:solidFill>
                  <a:schemeClr val="tx2"/>
                </a:solidFill>
                <a:effectLst/>
                <a:latin typeface="+mn-lt"/>
                <a:ea typeface="+mn-ea"/>
                <a:cs typeface="+mn-cs"/>
              </a:rPr>
              <a:t>Goddu</a:t>
            </a:r>
            <a:r>
              <a:rPr lang="en-US" sz="1600" kern="1200" dirty="0">
                <a:solidFill>
                  <a:schemeClr val="tx2"/>
                </a:solidFill>
                <a:effectLst/>
                <a:latin typeface="+mn-lt"/>
                <a:ea typeface="+mn-ea"/>
                <a:cs typeface="+mn-cs"/>
              </a:rPr>
              <a:t>, 2012) to maximize learning (Taylor &amp; </a:t>
            </a:r>
            <a:r>
              <a:rPr lang="en-US" sz="1600" kern="1200" dirty="0" err="1">
                <a:solidFill>
                  <a:schemeClr val="tx2"/>
                </a:solidFill>
                <a:effectLst/>
                <a:latin typeface="+mn-lt"/>
                <a:ea typeface="+mn-ea"/>
                <a:cs typeface="+mn-cs"/>
              </a:rPr>
              <a:t>Hamdy</a:t>
            </a:r>
            <a:r>
              <a:rPr lang="en-US" sz="1600" kern="1200" dirty="0">
                <a:solidFill>
                  <a:schemeClr val="tx2"/>
                </a:solidFill>
                <a:effectLst/>
                <a:latin typeface="+mn-lt"/>
                <a:ea typeface="+mn-ea"/>
                <a:cs typeface="+mn-cs"/>
              </a:rPr>
              <a:t>, 2013). </a:t>
            </a:r>
          </a:p>
          <a:p>
            <a:r>
              <a:rPr lang="en-US" sz="1600" kern="1200" dirty="0">
                <a:solidFill>
                  <a:schemeClr val="tx2"/>
                </a:solidFill>
                <a:effectLst/>
                <a:latin typeface="+mn-lt"/>
                <a:ea typeface="+mn-ea"/>
                <a:cs typeface="+mn-cs"/>
              </a:rPr>
              <a:t>Adult learning theory is the scientific account for purposeful cognitive growth within adults. Within its construct is a description of this process in the form of key concepts, that inform the educator what should be considered when delivering education to adults. Adult learning theories describe learning s a complex cognitive process in which experience contributes to evolved thought (</a:t>
            </a:r>
            <a:r>
              <a:rPr lang="en-US" sz="1600" kern="1200" dirty="0" err="1">
                <a:solidFill>
                  <a:schemeClr val="tx2"/>
                </a:solidFill>
                <a:effectLst/>
                <a:latin typeface="+mn-lt"/>
                <a:ea typeface="+mn-ea"/>
                <a:cs typeface="+mn-cs"/>
              </a:rPr>
              <a:t>Goddu</a:t>
            </a:r>
            <a:r>
              <a:rPr lang="en-US" sz="1600" kern="1200" dirty="0">
                <a:solidFill>
                  <a:schemeClr val="tx2"/>
                </a:solidFill>
                <a:effectLst/>
                <a:latin typeface="+mn-lt"/>
                <a:ea typeface="+mn-ea"/>
                <a:cs typeface="+mn-cs"/>
              </a:rPr>
              <a:t>, 2012). Within the theoretical perspective of adult learning theory, is the recommendation for its inclusion in the learning environment to yield positive learning outcomes. </a:t>
            </a:r>
          </a:p>
          <a:p>
            <a:r>
              <a:rPr lang="en-US" sz="1600" kern="1200" dirty="0">
                <a:solidFill>
                  <a:schemeClr val="tx2"/>
                </a:solidFill>
                <a:effectLst/>
                <a:latin typeface="+mn-lt"/>
                <a:ea typeface="+mn-ea"/>
                <a:cs typeface="+mn-cs"/>
              </a:rPr>
              <a:t>Adult learning theory can be used by online instructors to develop learning content and establish the foundation of the relationship between the learner and educator. In developing content, adult learning theory guides the instructor’s selection of modalities that allow the learner to demonstrate knowledge synthesis by applying learned content to the main ideas within identified within the domain of the theoretical framework. This means that, for example, adult learning theories that come from the social domain will recommend the development of content that calls for the learner to apply social behaviors to demonstrate knowledge synthesis and use of tools with which the educator with evaluate the social behavior to determine knowledge synthesis. </a:t>
            </a:r>
          </a:p>
          <a:p>
            <a:r>
              <a:rPr lang="en-US" sz="1600" kern="1200" dirty="0">
                <a:solidFill>
                  <a:schemeClr val="tx2"/>
                </a:solidFill>
                <a:effectLst/>
                <a:latin typeface="+mn-lt"/>
                <a:ea typeface="+mn-ea"/>
                <a:cs typeface="+mn-cs"/>
              </a:rPr>
              <a:t>Adult learning is facilitated by the learner’s independence and personal desire to participate in learning. This allows the instructor to function as a facilitator of learning experience, unique to adults, as opposed to a provider of learning experience necessary for children, lacking experience. </a:t>
            </a:r>
          </a:p>
          <a:p>
            <a:r>
              <a:rPr lang="en-US" sz="1600" kern="1200" dirty="0">
                <a:solidFill>
                  <a:schemeClr val="tx2"/>
                </a:solidFill>
                <a:effectLst/>
                <a:latin typeface="+mn-lt"/>
                <a:ea typeface="+mn-ea"/>
                <a:cs typeface="+mn-cs"/>
              </a:rPr>
              <a:t>Adult learning theory can be applied in all settings in which adults are learning. In the e-learning environment, adult learning theories ensure value-added content and active learning. </a:t>
            </a: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3</a:t>
            </a:fld>
            <a:endParaRPr lang="en-US"/>
          </a:p>
        </p:txBody>
      </p:sp>
    </p:spTree>
    <p:extLst>
      <p:ext uri="{BB962C8B-B14F-4D97-AF65-F5344CB8AC3E}">
        <p14:creationId xmlns:p14="http://schemas.microsoft.com/office/powerpoint/2010/main" val="12848047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a:solidFill>
                  <a:schemeClr val="tx2"/>
                </a:solidFill>
                <a:effectLst/>
                <a:latin typeface="+mn-lt"/>
                <a:ea typeface="+mn-ea"/>
                <a:cs typeface="+mn-cs"/>
              </a:rPr>
              <a:t>There are six domains that categorize adult learning theories. </a:t>
            </a:r>
          </a:p>
          <a:p>
            <a:r>
              <a:rPr lang="en-US" sz="1600" kern="1200" dirty="0">
                <a:solidFill>
                  <a:schemeClr val="tx2"/>
                </a:solidFill>
                <a:effectLst/>
                <a:latin typeface="+mn-lt"/>
                <a:ea typeface="+mn-ea"/>
                <a:cs typeface="+mn-cs"/>
              </a:rPr>
              <a:t>Behavioral and cognitive theories comprise instrumental adult learning theories. These focus on the individual’s experience in learning and hold no regard for the need for social interactions (Taylor &amp; </a:t>
            </a:r>
            <a:r>
              <a:rPr lang="en-US" sz="1600" kern="1200" dirty="0" err="1">
                <a:solidFill>
                  <a:schemeClr val="tx2"/>
                </a:solidFill>
                <a:effectLst/>
                <a:latin typeface="+mn-lt"/>
                <a:ea typeface="+mn-ea"/>
                <a:cs typeface="+mn-cs"/>
              </a:rPr>
              <a:t>Hamdy</a:t>
            </a:r>
            <a:r>
              <a:rPr lang="en-US" sz="1600" kern="1200" dirty="0">
                <a:solidFill>
                  <a:schemeClr val="tx2"/>
                </a:solidFill>
                <a:effectLst/>
                <a:latin typeface="+mn-lt"/>
                <a:ea typeface="+mn-ea"/>
                <a:cs typeface="+mn-cs"/>
              </a:rPr>
              <a:t>, 2013). From a behavioral perspective, instrumental adult learning theories support the need to develop individual skills. In the same regard, cognitive theories of adult learning theories favor the individual’s knowledge synthesis. In nursing, for example, behavioral instrumental adult learning theories would focus on the student’s ability to insert a urinary catheter and, cognitively, their ability to understand the rational, nursing considerations, and necessary patient teaching that relates to the catheter. </a:t>
            </a:r>
          </a:p>
          <a:p>
            <a:r>
              <a:rPr lang="en-US" sz="1600" kern="1200" dirty="0">
                <a:solidFill>
                  <a:schemeClr val="tx2"/>
                </a:solidFill>
                <a:effectLst/>
                <a:latin typeface="+mn-lt"/>
                <a:ea typeface="+mn-ea"/>
                <a:cs typeface="+mn-cs"/>
              </a:rPr>
              <a:t>Humanistic theories promote independence and self in learning. This theory excludes any reference to social or context in learning. Being a very important element to the construction of meaning and knowledge, there is an obvious underestimation of collaboration and lack of social context of learning in this theory. </a:t>
            </a:r>
          </a:p>
          <a:p>
            <a:r>
              <a:rPr lang="en-US" sz="1600" kern="1200" dirty="0">
                <a:solidFill>
                  <a:schemeClr val="tx2"/>
                </a:solidFill>
                <a:effectLst/>
                <a:latin typeface="+mn-lt"/>
                <a:ea typeface="+mn-ea"/>
                <a:cs typeface="+mn-cs"/>
              </a:rPr>
              <a:t>Transformative adult learning theories identify reflection and the self-awareness of deficiencies as the catalyst that starts formal learning. Transformational learning occurs when a person questions their long-standing beliefs against newly acquired information (Taylor &amp; </a:t>
            </a:r>
            <a:r>
              <a:rPr lang="en-US" sz="1600" kern="1200" dirty="0" err="1">
                <a:solidFill>
                  <a:schemeClr val="tx2"/>
                </a:solidFill>
                <a:effectLst/>
                <a:latin typeface="+mn-lt"/>
                <a:ea typeface="+mn-ea"/>
                <a:cs typeface="+mn-cs"/>
              </a:rPr>
              <a:t>Hamdy</a:t>
            </a:r>
            <a:r>
              <a:rPr lang="en-US" sz="1600" kern="1200" dirty="0">
                <a:solidFill>
                  <a:schemeClr val="tx2"/>
                </a:solidFill>
                <a:effectLst/>
                <a:latin typeface="+mn-lt"/>
                <a:ea typeface="+mn-ea"/>
                <a:cs typeface="+mn-cs"/>
              </a:rPr>
              <a:t>, 2013). A revised understanding of the learning context is ultimately through this in-depth analysis. Transformational learning shares context across domains, meaning that it considers learning as a cohesive occurrence of individual frameworks. In this regard, it is also knows as a holistic theory for learning. </a:t>
            </a:r>
          </a:p>
          <a:p>
            <a:r>
              <a:rPr lang="en-US" sz="1600" kern="1200" dirty="0">
                <a:solidFill>
                  <a:schemeClr val="tx2"/>
                </a:solidFill>
                <a:effectLst/>
                <a:latin typeface="+mn-lt"/>
                <a:ea typeface="+mn-ea"/>
                <a:cs typeface="+mn-cs"/>
              </a:rPr>
              <a:t>Learning facilitated by the presence of peers is the premise of social learning theories. An example of this would be students sharing experiences on a topic. The variation in experiences can influence the perspective and contribute to learning within others in the setting. </a:t>
            </a:r>
          </a:p>
          <a:p>
            <a:r>
              <a:rPr lang="en-US" sz="1600" kern="1200" dirty="0">
                <a:solidFill>
                  <a:schemeClr val="tx2"/>
                </a:solidFill>
                <a:effectLst/>
                <a:latin typeface="+mn-lt"/>
                <a:ea typeface="+mn-ea"/>
                <a:cs typeface="+mn-cs"/>
              </a:rPr>
              <a:t>Motivational learning theories are variably affected by the learners perceived likeliness to be successful. This means that if a leaner does not think they will be successful in learning, their motivation decreases. According to Taylor and Handy (2013), a person will remain motivated in this case if their value for success supersedes their motivation. Within motivational learning theories, consideration is given to variables that can impact motivation. These include life events and barriers to obtaining or learning information (Taylor &amp; </a:t>
            </a:r>
            <a:r>
              <a:rPr lang="en-US" sz="1600" kern="1200" dirty="0" err="1">
                <a:solidFill>
                  <a:schemeClr val="tx2"/>
                </a:solidFill>
                <a:effectLst/>
                <a:latin typeface="+mn-lt"/>
                <a:ea typeface="+mn-ea"/>
                <a:cs typeface="+mn-cs"/>
              </a:rPr>
              <a:t>Hamdy</a:t>
            </a:r>
            <a:r>
              <a:rPr lang="en-US" sz="1600" kern="1200" dirty="0">
                <a:solidFill>
                  <a:schemeClr val="tx2"/>
                </a:solidFill>
                <a:effectLst/>
                <a:latin typeface="+mn-lt"/>
                <a:ea typeface="+mn-ea"/>
                <a:cs typeface="+mn-cs"/>
              </a:rPr>
              <a:t>, 2013). The death of a parent, for example, a life experience that most adults will experience, can lead to decreased motivation in the online environment. </a:t>
            </a:r>
          </a:p>
          <a:p>
            <a:r>
              <a:rPr lang="en-US" sz="1600" kern="1200" dirty="0">
                <a:solidFill>
                  <a:schemeClr val="tx2"/>
                </a:solidFill>
                <a:effectLst/>
                <a:latin typeface="+mn-lt"/>
                <a:ea typeface="+mn-ea"/>
                <a:cs typeface="+mn-cs"/>
              </a:rPr>
              <a:t>Reflective learning theory describes learning that takes place when feedback is received in response to the learners’ demonstration of a skill or knowledge synthesis. It is similar in value to transformative theory but its reflection is to a more recent task. For example, submitting a written assignment and using the instructors feedback to develop further writings. This type of learning takes place more often in the online learning environment.  In reflective learning theory, feedback is used to develop understanding or ability to perform a skill. </a:t>
            </a:r>
          </a:p>
          <a:p>
            <a:r>
              <a:rPr lang="en-US" sz="1600" kern="1200" dirty="0">
                <a:solidFill>
                  <a:schemeClr val="tx2"/>
                </a:solidFill>
                <a:effectLst/>
                <a:latin typeface="+mn-lt"/>
                <a:ea typeface="+mn-ea"/>
                <a:cs typeface="+mn-cs"/>
              </a:rPr>
              <a:t>The adult learning theories of Malcolm Knowles and Jack </a:t>
            </a:r>
            <a:r>
              <a:rPr lang="en-US" sz="1600" kern="1200" dirty="0" err="1">
                <a:solidFill>
                  <a:schemeClr val="tx2"/>
                </a:solidFill>
                <a:effectLst/>
                <a:latin typeface="+mn-lt"/>
                <a:ea typeface="+mn-ea"/>
                <a:cs typeface="+mn-cs"/>
              </a:rPr>
              <a:t>Mezirow</a:t>
            </a:r>
            <a:r>
              <a:rPr lang="en-US" sz="1600" kern="1200" dirty="0">
                <a:solidFill>
                  <a:schemeClr val="tx2"/>
                </a:solidFill>
                <a:effectLst/>
                <a:latin typeface="+mn-lt"/>
                <a:ea typeface="+mn-ea"/>
                <a:cs typeface="+mn-cs"/>
              </a:rPr>
              <a:t> will be discussed further. </a:t>
            </a:r>
          </a:p>
          <a:p>
            <a:r>
              <a:rPr lang="en-US" sz="1600" kern="1200" dirty="0">
                <a:solidFill>
                  <a:schemeClr val="tx2"/>
                </a:solidFill>
                <a:effectLst/>
                <a:latin typeface="+mn-lt"/>
                <a:ea typeface="+mn-ea"/>
                <a:cs typeface="+mn-cs"/>
              </a:rPr>
              <a:t>Images: (Adults learn best, 2016)</a:t>
            </a: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4</a:t>
            </a:fld>
            <a:endParaRPr lang="en-US"/>
          </a:p>
        </p:txBody>
      </p:sp>
    </p:spTree>
    <p:extLst>
      <p:ext uri="{BB962C8B-B14F-4D97-AF65-F5344CB8AC3E}">
        <p14:creationId xmlns:p14="http://schemas.microsoft.com/office/powerpoint/2010/main" val="3960017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a:solidFill>
                  <a:schemeClr val="tx2"/>
                </a:solidFill>
                <a:effectLst/>
                <a:latin typeface="+mn-lt"/>
                <a:ea typeface="+mn-ea"/>
                <a:cs typeface="+mn-cs"/>
              </a:rPr>
              <a:t>Theoretical overview</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Andragogy is a humanistic theory that focuses on self, with no regard to the social processes or necessity in learning. This means that these learners are driven to learn by their internal desires, and are less concern with socialization. </a:t>
            </a:r>
            <a:r>
              <a:rPr lang="en-US" sz="1600" kern="1200" dirty="0" err="1">
                <a:solidFill>
                  <a:schemeClr val="tx2"/>
                </a:solidFill>
                <a:effectLst/>
                <a:latin typeface="+mn-lt"/>
                <a:ea typeface="+mn-ea"/>
                <a:cs typeface="+mn-cs"/>
              </a:rPr>
              <a:t>Andragogous</a:t>
            </a:r>
            <a:r>
              <a:rPr lang="en-US" sz="1600" kern="1200" dirty="0">
                <a:solidFill>
                  <a:schemeClr val="tx2"/>
                </a:solidFill>
                <a:effectLst/>
                <a:latin typeface="+mn-lt"/>
                <a:ea typeface="+mn-ea"/>
                <a:cs typeface="+mn-cs"/>
              </a:rPr>
              <a:t> adults prefer self-direction in learning and are highly self-</a:t>
            </a:r>
            <a:r>
              <a:rPr lang="en-US" sz="1600" kern="1200" dirty="0" err="1">
                <a:solidFill>
                  <a:schemeClr val="tx2"/>
                </a:solidFill>
                <a:effectLst/>
                <a:latin typeface="+mn-lt"/>
                <a:ea typeface="+mn-ea"/>
                <a:cs typeface="+mn-cs"/>
              </a:rPr>
              <a:t>moitivated</a:t>
            </a:r>
            <a:r>
              <a:rPr lang="en-US" sz="1600" kern="1200" dirty="0">
                <a:solidFill>
                  <a:schemeClr val="tx2"/>
                </a:solidFill>
                <a:effectLst/>
                <a:latin typeface="+mn-lt"/>
                <a:ea typeface="+mn-ea"/>
                <a:cs typeface="+mn-cs"/>
              </a:rPr>
              <a:t> (Kenner &amp; </a:t>
            </a:r>
            <a:r>
              <a:rPr lang="en-US" sz="1600" kern="1200" dirty="0" err="1">
                <a:solidFill>
                  <a:schemeClr val="tx2"/>
                </a:solidFill>
                <a:effectLst/>
                <a:latin typeface="+mn-lt"/>
                <a:ea typeface="+mn-ea"/>
                <a:cs typeface="+mn-cs"/>
              </a:rPr>
              <a:t>Weinerman</a:t>
            </a:r>
            <a:r>
              <a:rPr lang="en-US" sz="1600" kern="1200" dirty="0">
                <a:solidFill>
                  <a:schemeClr val="tx2"/>
                </a:solidFill>
                <a:effectLst/>
                <a:latin typeface="+mn-lt"/>
                <a:ea typeface="+mn-ea"/>
                <a:cs typeface="+mn-cs"/>
              </a:rPr>
              <a:t>, 2011). </a:t>
            </a:r>
          </a:p>
          <a:p>
            <a:r>
              <a:rPr lang="en-US" sz="1600" b="1" kern="1200" dirty="0">
                <a:solidFill>
                  <a:schemeClr val="tx2"/>
                </a:solidFill>
                <a:effectLst/>
                <a:latin typeface="+mn-lt"/>
                <a:ea typeface="+mn-ea"/>
                <a:cs typeface="+mn-cs"/>
              </a:rPr>
              <a:t>Learner Description</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Andragogy identifies adulthood as a period of change; an individual goes from being dependent to self-directed. Learning becomes something that is </a:t>
            </a:r>
            <a:r>
              <a:rPr lang="en-US" sz="1600" kern="1200" dirty="0" err="1">
                <a:solidFill>
                  <a:schemeClr val="tx2"/>
                </a:solidFill>
                <a:effectLst/>
                <a:latin typeface="+mn-lt"/>
                <a:ea typeface="+mn-ea"/>
                <a:cs typeface="+mn-cs"/>
              </a:rPr>
              <a:t>internatized</a:t>
            </a:r>
            <a:r>
              <a:rPr lang="en-US" sz="1600" kern="1200" dirty="0">
                <a:solidFill>
                  <a:schemeClr val="tx2"/>
                </a:solidFill>
                <a:effectLst/>
                <a:latin typeface="+mn-lt"/>
                <a:ea typeface="+mn-ea"/>
                <a:cs typeface="+mn-cs"/>
              </a:rPr>
              <a:t> and lacks reliance on social behaviors. In learning, Andragogy described learners as self-directed, full of experience, ready to learn, and motivated to complete tasks. These learners will demonstrate the ability to manage time effectively and gain and independent understanding of course concepts. They will use their experience to demonstrate knowledge synthesis of course concepts. These learners are orientated to tasks and problems, and may view the resulting socialization as an encounter that easily facilitated having the conceptualization to support the engagement. </a:t>
            </a:r>
          </a:p>
          <a:p>
            <a:r>
              <a:rPr lang="en-US" sz="1600" b="1" kern="1200" dirty="0">
                <a:solidFill>
                  <a:schemeClr val="tx2"/>
                </a:solidFill>
                <a:effectLst/>
                <a:latin typeface="+mn-lt"/>
                <a:ea typeface="+mn-ea"/>
                <a:cs typeface="+mn-cs"/>
              </a:rPr>
              <a:t>Instructor’s Theoretical Role</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The Knowles-subscribing instructor is alert to signs of distress in students (</a:t>
            </a:r>
            <a:r>
              <a:rPr lang="en-US" sz="1600" kern="1200" dirty="0" err="1">
                <a:solidFill>
                  <a:schemeClr val="tx2"/>
                </a:solidFill>
                <a:effectLst/>
                <a:latin typeface="+mn-lt"/>
                <a:ea typeface="+mn-ea"/>
                <a:cs typeface="+mn-cs"/>
              </a:rPr>
              <a:t>Giannoukos</a:t>
            </a:r>
            <a:r>
              <a:rPr lang="en-US" sz="1600" kern="1200" dirty="0">
                <a:solidFill>
                  <a:schemeClr val="tx2"/>
                </a:solidFill>
                <a:effectLst/>
                <a:latin typeface="+mn-lt"/>
                <a:ea typeface="+mn-ea"/>
                <a:cs typeface="+mn-cs"/>
              </a:rPr>
              <a:t>, </a:t>
            </a:r>
            <a:r>
              <a:rPr lang="en-US" sz="1600" kern="1200" dirty="0" err="1">
                <a:solidFill>
                  <a:schemeClr val="tx2"/>
                </a:solidFill>
                <a:effectLst/>
                <a:latin typeface="+mn-lt"/>
                <a:ea typeface="+mn-ea"/>
                <a:cs typeface="+mn-cs"/>
              </a:rPr>
              <a:t>Besas</a:t>
            </a:r>
            <a:r>
              <a:rPr lang="en-US" sz="1600" kern="1200" dirty="0">
                <a:solidFill>
                  <a:schemeClr val="tx2"/>
                </a:solidFill>
                <a:effectLst/>
                <a:latin typeface="+mn-lt"/>
                <a:ea typeface="+mn-ea"/>
                <a:cs typeface="+mn-cs"/>
              </a:rPr>
              <a:t>, </a:t>
            </a:r>
            <a:r>
              <a:rPr lang="en-US" sz="1600" kern="1200" dirty="0" err="1">
                <a:solidFill>
                  <a:schemeClr val="tx2"/>
                </a:solidFill>
                <a:effectLst/>
                <a:latin typeface="+mn-lt"/>
                <a:ea typeface="+mn-ea"/>
                <a:cs typeface="+mn-cs"/>
              </a:rPr>
              <a:t>Galiropoulos</a:t>
            </a:r>
            <a:r>
              <a:rPr lang="en-US" sz="1600" kern="1200" dirty="0">
                <a:solidFill>
                  <a:schemeClr val="tx2"/>
                </a:solidFill>
                <a:effectLst/>
                <a:latin typeface="+mn-lt"/>
                <a:ea typeface="+mn-ea"/>
                <a:cs typeface="+mn-cs"/>
              </a:rPr>
              <a:t>, &amp; </a:t>
            </a:r>
            <a:r>
              <a:rPr lang="en-US" sz="1600" kern="1200" dirty="0" err="1">
                <a:solidFill>
                  <a:schemeClr val="tx2"/>
                </a:solidFill>
                <a:effectLst/>
                <a:latin typeface="+mn-lt"/>
                <a:ea typeface="+mn-ea"/>
                <a:cs typeface="+mn-cs"/>
              </a:rPr>
              <a:t>Hictour</a:t>
            </a:r>
            <a:r>
              <a:rPr lang="en-US" sz="1600" kern="1200" dirty="0">
                <a:solidFill>
                  <a:schemeClr val="tx2"/>
                </a:solidFill>
                <a:effectLst/>
                <a:latin typeface="+mn-lt"/>
                <a:ea typeface="+mn-ea"/>
                <a:cs typeface="+mn-cs"/>
              </a:rPr>
              <a:t>, 2015). Instructors should approach students by encouraging them and avoid intense teaching. As a coach, he or she will reach out to the student and offer encouragement and guidance as learners discover their role in the educational process.  </a:t>
            </a:r>
          </a:p>
          <a:p>
            <a:r>
              <a:rPr lang="en-US" sz="1600" b="1" kern="1200" dirty="0">
                <a:solidFill>
                  <a:schemeClr val="tx2"/>
                </a:solidFill>
                <a:effectLst/>
                <a:latin typeface="+mn-lt"/>
                <a:ea typeface="+mn-ea"/>
                <a:cs typeface="+mn-cs"/>
              </a:rPr>
              <a:t>Learning Activities and evaluation</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Instructors should facilitate opportunities for adult learners to incorporate their experience in activities. The instructor will encourage the independent application of perspective to demonstrate an understanding and value for course content in the manner intended. In evaluating learning, the instructor assesses the work in it’s relationship to the objectives. Feedback is essential to learning outcomes and the leaner’s development. the learner should be given feedback that will help them consolidate their knowledge or skill (Taylor &amp; </a:t>
            </a:r>
            <a:r>
              <a:rPr lang="en-US" sz="1600" kern="1200" dirty="0" err="1">
                <a:solidFill>
                  <a:schemeClr val="tx2"/>
                </a:solidFill>
                <a:effectLst/>
                <a:latin typeface="+mn-lt"/>
                <a:ea typeface="+mn-ea"/>
                <a:cs typeface="+mn-cs"/>
              </a:rPr>
              <a:t>Hamdy</a:t>
            </a:r>
            <a:r>
              <a:rPr lang="en-US" sz="1600" kern="1200" dirty="0">
                <a:solidFill>
                  <a:schemeClr val="tx2"/>
                </a:solidFill>
                <a:effectLst/>
                <a:latin typeface="+mn-lt"/>
                <a:ea typeface="+mn-ea"/>
                <a:cs typeface="+mn-cs"/>
              </a:rPr>
              <a:t>, 2013). </a:t>
            </a:r>
          </a:p>
          <a:p>
            <a:r>
              <a:rPr lang="en-US" sz="1600" b="1" kern="1200" dirty="0">
                <a:solidFill>
                  <a:schemeClr val="tx2"/>
                </a:solidFill>
                <a:effectLst/>
                <a:latin typeface="+mn-lt"/>
                <a:ea typeface="+mn-ea"/>
                <a:cs typeface="+mn-cs"/>
              </a:rPr>
              <a:t>Goal</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The goal of this framework is to support self-direction in all aspects of learning. This means that adult learner will demonstrate knowledge synthesis when they have engaged in self-directed, self-oriented activities to apply course content and articulate their understanding the method selected by the instructor. </a:t>
            </a:r>
          </a:p>
          <a:p>
            <a:r>
              <a:rPr lang="en-US" sz="1600" kern="1200" dirty="0">
                <a:solidFill>
                  <a:schemeClr val="tx2"/>
                </a:solidFill>
                <a:effectLst/>
                <a:latin typeface="+mn-lt"/>
                <a:ea typeface="+mn-ea"/>
                <a:cs typeface="+mn-cs"/>
              </a:rPr>
              <a:t>This framework encourages self-directed learning of adults in content and in the leaner-educator relationship. This means that the leaner is allowed and encouraged to take responsibility in their learning, demonstrating an active role, while the instructor functions as a consultant, providing direction and, most importantly, feedback that supports the learner’s growth. </a:t>
            </a:r>
          </a:p>
          <a:p>
            <a:r>
              <a:rPr lang="en-US" sz="1600" kern="1200" dirty="0">
                <a:solidFill>
                  <a:schemeClr val="tx2"/>
                </a:solidFill>
                <a:effectLst/>
                <a:latin typeface="+mn-lt"/>
                <a:ea typeface="+mn-ea"/>
                <a:cs typeface="+mn-cs"/>
              </a:rPr>
              <a:t>Image: (Knowles' 4 principles of andragogy, 2016)</a:t>
            </a: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6</a:t>
            </a:fld>
            <a:endParaRPr lang="en-US"/>
          </a:p>
        </p:txBody>
      </p:sp>
    </p:spTree>
    <p:extLst>
      <p:ext uri="{BB962C8B-B14F-4D97-AF65-F5344CB8AC3E}">
        <p14:creationId xmlns:p14="http://schemas.microsoft.com/office/powerpoint/2010/main" val="31032621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a:solidFill>
                  <a:schemeClr val="tx2"/>
                </a:solidFill>
                <a:effectLst/>
                <a:latin typeface="+mn-lt"/>
                <a:ea typeface="+mn-ea"/>
                <a:cs typeface="+mn-cs"/>
              </a:rPr>
              <a:t>Overview</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As a transformative learning theory, </a:t>
            </a:r>
            <a:r>
              <a:rPr lang="en-US" sz="1600" kern="1200" dirty="0" err="1">
                <a:solidFill>
                  <a:schemeClr val="tx2"/>
                </a:solidFill>
                <a:effectLst/>
                <a:latin typeface="+mn-lt"/>
                <a:ea typeface="+mn-ea"/>
                <a:cs typeface="+mn-cs"/>
              </a:rPr>
              <a:t>Mezirow’s</a:t>
            </a:r>
            <a:r>
              <a:rPr lang="en-US" sz="1600" kern="1200" dirty="0">
                <a:solidFill>
                  <a:schemeClr val="tx2"/>
                </a:solidFill>
                <a:effectLst/>
                <a:latin typeface="+mn-lt"/>
                <a:ea typeface="+mn-ea"/>
                <a:cs typeface="+mn-cs"/>
              </a:rPr>
              <a:t> framework combines characteristics from multiple dimensions. In that way, it is called a holistic learning theory. Made up of constructivist, humanist, and social assumptions (Taylor &amp; </a:t>
            </a:r>
            <a:r>
              <a:rPr lang="en-US" sz="1600" kern="1200" dirty="0" err="1">
                <a:solidFill>
                  <a:schemeClr val="tx2"/>
                </a:solidFill>
                <a:effectLst/>
                <a:latin typeface="+mn-lt"/>
                <a:ea typeface="+mn-ea"/>
                <a:cs typeface="+mn-cs"/>
              </a:rPr>
              <a:t>Cranton</a:t>
            </a:r>
            <a:r>
              <a:rPr lang="en-US" sz="1600" kern="1200" dirty="0">
                <a:solidFill>
                  <a:schemeClr val="tx2"/>
                </a:solidFill>
                <a:effectLst/>
                <a:latin typeface="+mn-lt"/>
                <a:ea typeface="+mn-ea"/>
                <a:cs typeface="+mn-cs"/>
              </a:rPr>
              <a:t>, 2012), the </a:t>
            </a:r>
            <a:r>
              <a:rPr lang="en-US" sz="1600" kern="1200" dirty="0" err="1">
                <a:solidFill>
                  <a:schemeClr val="tx2"/>
                </a:solidFill>
                <a:effectLst/>
                <a:latin typeface="+mn-lt"/>
                <a:ea typeface="+mn-ea"/>
                <a:cs typeface="+mn-cs"/>
              </a:rPr>
              <a:t>Mezirow’s</a:t>
            </a:r>
            <a:r>
              <a:rPr lang="en-US" sz="1600" kern="1200" dirty="0">
                <a:solidFill>
                  <a:schemeClr val="tx2"/>
                </a:solidFill>
                <a:effectLst/>
                <a:latin typeface="+mn-lt"/>
                <a:ea typeface="+mn-ea"/>
                <a:cs typeface="+mn-cs"/>
              </a:rPr>
              <a:t> theory describes learning as a complex process, beginning with experience, existing in a constant state, and changing as the learner’s experiences changes. There are five areas in which content is derived from. </a:t>
            </a:r>
          </a:p>
          <a:p>
            <a:r>
              <a:rPr lang="en-US" sz="1600" b="1" kern="1200" dirty="0">
                <a:solidFill>
                  <a:schemeClr val="tx2"/>
                </a:solidFill>
                <a:effectLst/>
                <a:latin typeface="+mn-lt"/>
                <a:ea typeface="+mn-ea"/>
                <a:cs typeface="+mn-cs"/>
              </a:rPr>
              <a:t>Learner Description </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The transformation theory describes the learner as being active in both social and cognitive contexts of learning. This means that they are engage in social interactions and value their contributions to learning. These learners integrate socialization into a cognitive context of learning and vice verse. They are </a:t>
            </a:r>
            <a:r>
              <a:rPr lang="en-US" sz="1600" i="1" kern="1200" dirty="0">
                <a:solidFill>
                  <a:schemeClr val="tx2"/>
                </a:solidFill>
                <a:effectLst/>
                <a:latin typeface="+mn-lt"/>
                <a:ea typeface="+mn-ea"/>
                <a:cs typeface="+mn-cs"/>
              </a:rPr>
              <a:t>autonomous</a:t>
            </a:r>
            <a:r>
              <a:rPr lang="en-US" sz="1600" kern="1200" dirty="0">
                <a:solidFill>
                  <a:schemeClr val="tx2"/>
                </a:solidFill>
                <a:effectLst/>
                <a:latin typeface="+mn-lt"/>
                <a:ea typeface="+mn-ea"/>
                <a:cs typeface="+mn-cs"/>
              </a:rPr>
              <a:t> and capable of making personal choices. They perceive their experience to be different from others, and their interpretations of those experiences to be distinguished as well. They maintain their own perspective and apply their own concepts in learning. The take extreme value in education and its application to life experiences and understanding them, autonomously. These learners place no limits on growth and seek to foster change in social contexts as opposed to simply understanding. The premise of the transformative learning experience is to facilitate learning as an individual experience, in which the learner realizes their need for knowledge, questions their existing knowledge, which leads to a change in their view and an increase in knowing.  </a:t>
            </a:r>
          </a:p>
          <a:p>
            <a:r>
              <a:rPr lang="en-US" sz="1600" b="1" kern="1200" dirty="0">
                <a:solidFill>
                  <a:schemeClr val="tx2"/>
                </a:solidFill>
                <a:effectLst/>
                <a:latin typeface="+mn-lt"/>
                <a:ea typeface="+mn-ea"/>
                <a:cs typeface="+mn-cs"/>
              </a:rPr>
              <a:t>Instructors role</a:t>
            </a:r>
            <a:endParaRPr lang="en-US" sz="1600" kern="1200" dirty="0">
              <a:solidFill>
                <a:schemeClr val="tx2"/>
              </a:solidFill>
              <a:effectLst/>
              <a:latin typeface="+mn-lt"/>
              <a:ea typeface="+mn-ea"/>
              <a:cs typeface="+mn-cs"/>
            </a:endParaRPr>
          </a:p>
          <a:p>
            <a:r>
              <a:rPr lang="en-US" sz="1600" b="1" kern="1200" dirty="0">
                <a:solidFill>
                  <a:schemeClr val="tx2"/>
                </a:solidFill>
                <a:effectLst/>
                <a:latin typeface="+mn-lt"/>
                <a:ea typeface="+mn-ea"/>
                <a:cs typeface="+mn-cs"/>
              </a:rPr>
              <a:t>	</a:t>
            </a:r>
            <a:r>
              <a:rPr lang="en-US" sz="1600" kern="1200" dirty="0">
                <a:solidFill>
                  <a:schemeClr val="tx2"/>
                </a:solidFill>
                <a:effectLst/>
                <a:latin typeface="+mn-lt"/>
                <a:ea typeface="+mn-ea"/>
                <a:cs typeface="+mn-cs"/>
              </a:rPr>
              <a:t>The instructor’s role in transformative learning is to facilitate opportunities to learn through questioning beliefs. In doing so, the instructor will be aware of the personal and professional ethical dilemmas that would support this type of experience. In sharing thoughts, the instructor explores with the learner the process of bring the implicit to explicit (Taylor &amp; </a:t>
            </a:r>
            <a:r>
              <a:rPr lang="en-US" sz="1600" kern="1200" dirty="0" err="1">
                <a:solidFill>
                  <a:schemeClr val="tx2"/>
                </a:solidFill>
                <a:effectLst/>
                <a:latin typeface="+mn-lt"/>
                <a:ea typeface="+mn-ea"/>
                <a:cs typeface="+mn-cs"/>
              </a:rPr>
              <a:t>Hamdy</a:t>
            </a:r>
            <a:r>
              <a:rPr lang="en-US" sz="1600" kern="1200" dirty="0">
                <a:solidFill>
                  <a:schemeClr val="tx2"/>
                </a:solidFill>
                <a:effectLst/>
                <a:latin typeface="+mn-lt"/>
                <a:ea typeface="+mn-ea"/>
                <a:cs typeface="+mn-cs"/>
              </a:rPr>
              <a:t>, 2013). the instructor will share their thought process in arriving to conclusions. </a:t>
            </a:r>
          </a:p>
          <a:p>
            <a:r>
              <a:rPr lang="en-US" sz="1600" b="1" kern="1200" dirty="0">
                <a:solidFill>
                  <a:schemeClr val="tx2"/>
                </a:solidFill>
                <a:effectLst/>
                <a:latin typeface="+mn-lt"/>
                <a:ea typeface="+mn-ea"/>
                <a:cs typeface="+mn-cs"/>
              </a:rPr>
              <a:t>Course Content</a:t>
            </a:r>
            <a:endParaRPr lang="en-US" sz="1600" kern="1200" dirty="0">
              <a:solidFill>
                <a:schemeClr val="tx2"/>
              </a:solidFill>
              <a:effectLst/>
              <a:latin typeface="+mn-lt"/>
              <a:ea typeface="+mn-ea"/>
              <a:cs typeface="+mn-cs"/>
            </a:endParaRPr>
          </a:p>
          <a:p>
            <a:r>
              <a:rPr lang="en-US" sz="1600" i="1" kern="1200" dirty="0">
                <a:solidFill>
                  <a:schemeClr val="tx2"/>
                </a:solidFill>
                <a:effectLst/>
                <a:latin typeface="+mn-lt"/>
                <a:ea typeface="+mn-ea"/>
                <a:cs typeface="+mn-cs"/>
              </a:rPr>
              <a:t>Activities</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An instructor that subscribes to </a:t>
            </a:r>
            <a:r>
              <a:rPr lang="en-US" sz="1600" kern="1200" dirty="0" err="1">
                <a:solidFill>
                  <a:schemeClr val="tx2"/>
                </a:solidFill>
                <a:effectLst/>
                <a:latin typeface="+mn-lt"/>
                <a:ea typeface="+mn-ea"/>
                <a:cs typeface="+mn-cs"/>
              </a:rPr>
              <a:t>Mezirow’s</a:t>
            </a:r>
            <a:r>
              <a:rPr lang="en-US" sz="1600" kern="1200" dirty="0">
                <a:solidFill>
                  <a:schemeClr val="tx2"/>
                </a:solidFill>
                <a:effectLst/>
                <a:latin typeface="+mn-lt"/>
                <a:ea typeface="+mn-ea"/>
                <a:cs typeface="+mn-cs"/>
              </a:rPr>
              <a:t> will develop situations that require students to critically reflect on their assumptions. Transformative learning is a process of examining, questioning, and revising personal perceptions (Taylor &amp; </a:t>
            </a:r>
            <a:r>
              <a:rPr lang="en-US" sz="1600" kern="1200" dirty="0" err="1">
                <a:solidFill>
                  <a:schemeClr val="tx2"/>
                </a:solidFill>
                <a:effectLst/>
                <a:latin typeface="+mn-lt"/>
                <a:ea typeface="+mn-ea"/>
                <a:cs typeface="+mn-cs"/>
              </a:rPr>
              <a:t>Cranton</a:t>
            </a:r>
            <a:r>
              <a:rPr lang="en-US" sz="1600" kern="1200" dirty="0">
                <a:solidFill>
                  <a:schemeClr val="tx2"/>
                </a:solidFill>
                <a:effectLst/>
                <a:latin typeface="+mn-lt"/>
                <a:ea typeface="+mn-ea"/>
                <a:cs typeface="+mn-cs"/>
              </a:rPr>
              <a:t>, 2012). In these interactions students relax their personal opinions and perspectives, to engage in an objective process of learning. The learner gains a better understanding of themselves by understanding others. </a:t>
            </a:r>
          </a:p>
          <a:p>
            <a:r>
              <a:rPr lang="en-US" sz="1600" i="1" kern="1200" dirty="0">
                <a:solidFill>
                  <a:schemeClr val="tx2"/>
                </a:solidFill>
                <a:effectLst/>
                <a:latin typeface="+mn-lt"/>
                <a:ea typeface="+mn-ea"/>
                <a:cs typeface="+mn-cs"/>
              </a:rPr>
              <a:t>Evaluation</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When evaluating learning that takes place from transformative perspective, the instructor will evaluate the change in perspective that the student claims to have. In doing so, the evaluator is looking for the students application of new knowledge that goes against their initial belief. In either case the students is exposed to new information that contributes to their evaluation, and support or disapproval of personal beliefs. </a:t>
            </a:r>
          </a:p>
          <a:p>
            <a:r>
              <a:rPr lang="en-US" sz="1600" b="1" kern="1200" dirty="0">
                <a:solidFill>
                  <a:schemeClr val="tx2"/>
                </a:solidFill>
                <a:effectLst/>
                <a:latin typeface="+mn-lt"/>
                <a:ea typeface="+mn-ea"/>
                <a:cs typeface="+mn-cs"/>
              </a:rPr>
              <a:t>Goal of framework</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The goal of the transformative theory is to produce a profound learning experience in which the outcome is directly correlated to the learner’s analysis of content and reflection upon current knowledge, consideration of goals and applicability, and reconstruction of a perspective that is based on new information.</a:t>
            </a:r>
          </a:p>
          <a:p>
            <a:r>
              <a:rPr lang="en-US" sz="1600" kern="1200" dirty="0">
                <a:solidFill>
                  <a:schemeClr val="tx2"/>
                </a:solidFill>
                <a:effectLst/>
                <a:latin typeface="+mn-lt"/>
                <a:ea typeface="+mn-ea"/>
                <a:cs typeface="+mn-cs"/>
              </a:rPr>
              <a:t>Image: (Jack </a:t>
            </a:r>
            <a:r>
              <a:rPr lang="en-US" sz="1600" kern="1200" dirty="0" err="1">
                <a:solidFill>
                  <a:schemeClr val="tx2"/>
                </a:solidFill>
                <a:effectLst/>
                <a:latin typeface="+mn-lt"/>
                <a:ea typeface="+mn-ea"/>
                <a:cs typeface="+mn-cs"/>
              </a:rPr>
              <a:t>Mezirow</a:t>
            </a:r>
            <a:r>
              <a:rPr lang="en-US" sz="1600" kern="1200" dirty="0">
                <a:solidFill>
                  <a:schemeClr val="tx2"/>
                </a:solidFill>
                <a:effectLst/>
                <a:latin typeface="+mn-lt"/>
                <a:ea typeface="+mn-ea"/>
                <a:cs typeface="+mn-cs"/>
              </a:rPr>
              <a:t>: Transformative learning, 2016)</a:t>
            </a:r>
            <a:br>
              <a:rPr lang="en-US" sz="1600" kern="1200" dirty="0">
                <a:solidFill>
                  <a:schemeClr val="tx2"/>
                </a:solidFill>
                <a:effectLst/>
                <a:latin typeface="+mn-lt"/>
                <a:ea typeface="+mn-ea"/>
                <a:cs typeface="+mn-cs"/>
              </a:rPr>
            </a:br>
            <a:endParaRPr lang="en-US" sz="1600" kern="1200" dirty="0">
              <a:solidFill>
                <a:schemeClr val="tx2"/>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7</a:t>
            </a:fld>
            <a:endParaRPr lang="en-US"/>
          </a:p>
        </p:txBody>
      </p:sp>
    </p:spTree>
    <p:extLst>
      <p:ext uri="{BB962C8B-B14F-4D97-AF65-F5344CB8AC3E}">
        <p14:creationId xmlns:p14="http://schemas.microsoft.com/office/powerpoint/2010/main" val="297708657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b="1" kern="1200" dirty="0">
                <a:solidFill>
                  <a:schemeClr val="tx2"/>
                </a:solidFill>
                <a:effectLst/>
                <a:latin typeface="+mn-lt"/>
                <a:ea typeface="+mn-ea"/>
                <a:cs typeface="+mn-cs"/>
              </a:rPr>
              <a:t>In contrasting Knowles and </a:t>
            </a:r>
            <a:r>
              <a:rPr lang="en-US" sz="1600" b="1" kern="1200" dirty="0" err="1">
                <a:solidFill>
                  <a:schemeClr val="tx2"/>
                </a:solidFill>
                <a:effectLst/>
                <a:latin typeface="+mn-lt"/>
                <a:ea typeface="+mn-ea"/>
                <a:cs typeface="+mn-cs"/>
              </a:rPr>
              <a:t>Mezirow’s</a:t>
            </a:r>
            <a:r>
              <a:rPr lang="en-US" sz="1600" b="1" kern="1200" dirty="0">
                <a:solidFill>
                  <a:schemeClr val="tx2"/>
                </a:solidFill>
                <a:effectLst/>
                <a:latin typeface="+mn-lt"/>
                <a:ea typeface="+mn-ea"/>
                <a:cs typeface="+mn-cs"/>
              </a:rPr>
              <a:t> theories, we will look at the type of theory, main ideas of the theory, learner description, motivation, and its recommended use. </a:t>
            </a:r>
            <a:endParaRPr lang="en-US" sz="1600" kern="1200" dirty="0">
              <a:solidFill>
                <a:schemeClr val="tx2"/>
              </a:solidFill>
              <a:effectLst/>
              <a:latin typeface="+mn-lt"/>
              <a:ea typeface="+mn-ea"/>
              <a:cs typeface="+mn-cs"/>
            </a:endParaRPr>
          </a:p>
          <a:p>
            <a:r>
              <a:rPr lang="en-US" sz="1600" b="1" kern="1200" dirty="0">
                <a:solidFill>
                  <a:schemeClr val="tx2"/>
                </a:solidFill>
                <a:effectLst/>
                <a:latin typeface="+mn-lt"/>
                <a:ea typeface="+mn-ea"/>
                <a:cs typeface="+mn-cs"/>
              </a:rPr>
              <a:t>Type of theory</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Andragogy is a humanistic theory, whereas transformative dimensions is a transformative learning theory. </a:t>
            </a:r>
          </a:p>
          <a:p>
            <a:r>
              <a:rPr lang="en-US" sz="1600" b="1" kern="1200" dirty="0">
                <a:solidFill>
                  <a:schemeClr val="tx2"/>
                </a:solidFill>
                <a:effectLst/>
                <a:latin typeface="+mn-lt"/>
                <a:ea typeface="+mn-ea"/>
                <a:cs typeface="+mn-cs"/>
              </a:rPr>
              <a:t>Main ideas</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In andragogy, learning takes place in behavioral and cognitive dimensions. The leaner values their own learning; mastery of skills and conceptualization as an individual process. </a:t>
            </a:r>
          </a:p>
          <a:p>
            <a:r>
              <a:rPr lang="en-US" sz="1600" kern="1200" dirty="0">
                <a:solidFill>
                  <a:schemeClr val="tx2"/>
                </a:solidFill>
                <a:effectLst/>
                <a:latin typeface="+mn-lt"/>
                <a:ea typeface="+mn-ea"/>
                <a:cs typeface="+mn-cs"/>
              </a:rPr>
              <a:t>In </a:t>
            </a:r>
            <a:r>
              <a:rPr lang="en-US" sz="1600" b="1" i="1" kern="1200" dirty="0">
                <a:solidFill>
                  <a:schemeClr val="tx2"/>
                </a:solidFill>
                <a:effectLst/>
                <a:latin typeface="+mn-lt"/>
                <a:ea typeface="+mn-ea"/>
                <a:cs typeface="+mn-cs"/>
              </a:rPr>
              <a:t>transformative</a:t>
            </a:r>
            <a:r>
              <a:rPr lang="en-US" sz="1600" kern="1200" dirty="0">
                <a:solidFill>
                  <a:schemeClr val="tx2"/>
                </a:solidFill>
                <a:effectLst/>
                <a:latin typeface="+mn-lt"/>
                <a:ea typeface="+mn-ea"/>
                <a:cs typeface="+mn-cs"/>
              </a:rPr>
              <a:t> dimensions, learning is facilitated across many dimensions and begins with the reevaluation of existing knowledge and experience, requires the presentation of new information, and concludes with a revised perspective. </a:t>
            </a:r>
          </a:p>
          <a:p>
            <a:r>
              <a:rPr lang="en-US" sz="1600" b="1" kern="1200" dirty="0">
                <a:solidFill>
                  <a:schemeClr val="tx2"/>
                </a:solidFill>
                <a:effectLst/>
                <a:latin typeface="+mn-lt"/>
                <a:ea typeface="+mn-ea"/>
                <a:cs typeface="+mn-cs"/>
              </a:rPr>
              <a:t>Learner Description</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Knowles describes learners as focused on self.  In the online environment, these individuals view problems as things to be conquered and not fully understood. </a:t>
            </a:r>
          </a:p>
          <a:p>
            <a:r>
              <a:rPr lang="en-US" sz="1600" kern="1200" dirty="0" err="1">
                <a:solidFill>
                  <a:schemeClr val="tx2"/>
                </a:solidFill>
                <a:effectLst/>
                <a:latin typeface="+mn-lt"/>
                <a:ea typeface="+mn-ea"/>
                <a:cs typeface="+mn-cs"/>
              </a:rPr>
              <a:t>Mezirow</a:t>
            </a:r>
            <a:r>
              <a:rPr lang="en-US" sz="1600" kern="1200" dirty="0">
                <a:solidFill>
                  <a:schemeClr val="tx2"/>
                </a:solidFill>
                <a:effectLst/>
                <a:latin typeface="+mn-lt"/>
                <a:ea typeface="+mn-ea"/>
                <a:cs typeface="+mn-cs"/>
              </a:rPr>
              <a:t> describes learners are being actively engaged in learning. They value education and seek to go beyond the simple understanding of content to gather an endowed perspective with which to foster change.</a:t>
            </a:r>
          </a:p>
          <a:p>
            <a:r>
              <a:rPr lang="en-US" sz="1600" b="1" kern="1200" dirty="0">
                <a:solidFill>
                  <a:schemeClr val="tx2"/>
                </a:solidFill>
                <a:effectLst/>
                <a:latin typeface="+mn-lt"/>
                <a:ea typeface="+mn-ea"/>
                <a:cs typeface="+mn-cs"/>
              </a:rPr>
              <a:t>Motivation/Orientation</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In </a:t>
            </a:r>
            <a:r>
              <a:rPr lang="en-US" sz="1600" b="1" i="1" kern="1200" dirty="0">
                <a:solidFill>
                  <a:schemeClr val="tx2"/>
                </a:solidFill>
                <a:effectLst/>
                <a:latin typeface="+mn-lt"/>
                <a:ea typeface="+mn-ea"/>
                <a:cs typeface="+mn-cs"/>
              </a:rPr>
              <a:t>andragogy</a:t>
            </a:r>
            <a:r>
              <a:rPr lang="en-US" sz="1600" kern="1200" dirty="0">
                <a:solidFill>
                  <a:schemeClr val="tx2"/>
                </a:solidFill>
                <a:effectLst/>
                <a:latin typeface="+mn-lt"/>
                <a:ea typeface="+mn-ea"/>
                <a:cs typeface="+mn-cs"/>
              </a:rPr>
              <a:t> learners are self-orientated to tasks. The </a:t>
            </a:r>
            <a:r>
              <a:rPr lang="en-US" sz="1600" b="1" i="1" kern="1200" dirty="0">
                <a:solidFill>
                  <a:schemeClr val="tx2"/>
                </a:solidFill>
                <a:effectLst/>
                <a:latin typeface="+mn-lt"/>
                <a:ea typeface="+mn-ea"/>
                <a:cs typeface="+mn-cs"/>
              </a:rPr>
              <a:t>transformative</a:t>
            </a:r>
            <a:r>
              <a:rPr lang="en-US" sz="1600" kern="1200" dirty="0">
                <a:solidFill>
                  <a:schemeClr val="tx2"/>
                </a:solidFill>
                <a:effectLst/>
                <a:latin typeface="+mn-lt"/>
                <a:ea typeface="+mn-ea"/>
                <a:cs typeface="+mn-cs"/>
              </a:rPr>
              <a:t> learner is self-motivated to gain a better understanding of knowledge and its application in life.  </a:t>
            </a:r>
          </a:p>
          <a:p>
            <a:r>
              <a:rPr lang="en-US" sz="1600" b="1" kern="1200" dirty="0">
                <a:solidFill>
                  <a:schemeClr val="tx2"/>
                </a:solidFill>
                <a:effectLst/>
                <a:latin typeface="+mn-lt"/>
                <a:ea typeface="+mn-ea"/>
                <a:cs typeface="+mn-cs"/>
              </a:rPr>
              <a:t>Recommendation</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 </a:t>
            </a:r>
          </a:p>
          <a:p>
            <a:r>
              <a:rPr lang="en-US" sz="1600" kern="1200" dirty="0">
                <a:solidFill>
                  <a:schemeClr val="tx2"/>
                </a:solidFill>
                <a:effectLst/>
                <a:latin typeface="+mn-lt"/>
                <a:ea typeface="+mn-ea"/>
                <a:cs typeface="+mn-cs"/>
              </a:rPr>
              <a:t>Andragogy is more useful in explaining to instructors how to teach than in explaining the process of learning (Taylor &amp; </a:t>
            </a:r>
            <a:r>
              <a:rPr lang="en-US" sz="1600" kern="1200" dirty="0" err="1">
                <a:solidFill>
                  <a:schemeClr val="tx2"/>
                </a:solidFill>
                <a:effectLst/>
                <a:latin typeface="+mn-lt"/>
                <a:ea typeface="+mn-ea"/>
                <a:cs typeface="+mn-cs"/>
              </a:rPr>
              <a:t>Cranton</a:t>
            </a:r>
            <a:r>
              <a:rPr lang="en-US" sz="1600" kern="1200" dirty="0">
                <a:solidFill>
                  <a:schemeClr val="tx2"/>
                </a:solidFill>
                <a:effectLst/>
                <a:latin typeface="+mn-lt"/>
                <a:ea typeface="+mn-ea"/>
                <a:cs typeface="+mn-cs"/>
              </a:rPr>
              <a:t>, 2012). Andragogy does not consider the implications for socialization in learning. Because of this, the andragogy theory does not function in all learning contexts. </a:t>
            </a:r>
          </a:p>
          <a:p>
            <a:r>
              <a:rPr lang="en-US" sz="1600" kern="1200" dirty="0">
                <a:solidFill>
                  <a:schemeClr val="tx2"/>
                </a:solidFill>
                <a:effectLst/>
                <a:latin typeface="+mn-lt"/>
                <a:ea typeface="+mn-ea"/>
                <a:cs typeface="+mn-cs"/>
              </a:rPr>
              <a:t>This framework contributes substance to the process of learning and teaching. This theory explains the process of learning in a nonbiased, complex, and relational perspective. The transformative framework seeks build upon existing knowledge through a series of active, cognitive, and social processes.   </a:t>
            </a: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8</a:t>
            </a:fld>
            <a:endParaRPr lang="en-US"/>
          </a:p>
        </p:txBody>
      </p:sp>
    </p:spTree>
    <p:extLst>
      <p:ext uri="{BB962C8B-B14F-4D97-AF65-F5344CB8AC3E}">
        <p14:creationId xmlns:p14="http://schemas.microsoft.com/office/powerpoint/2010/main" val="883213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a:solidFill>
                  <a:schemeClr val="tx2"/>
                </a:solidFill>
                <a:effectLst/>
                <a:latin typeface="+mn-lt"/>
                <a:ea typeface="+mn-ea"/>
                <a:cs typeface="+mn-cs"/>
              </a:rPr>
              <a:t>This framework describes experience as the basis for learning. The framework and the actions of the learner impact the leaner’s learning experience; knowing or having the knowledge, planning to revise their knowledge, evaluating the knowledge, and understanding what has been learned. </a:t>
            </a:r>
          </a:p>
          <a:p>
            <a:r>
              <a:rPr lang="en-US" sz="1600" b="1" kern="1200" dirty="0">
                <a:solidFill>
                  <a:schemeClr val="tx2"/>
                </a:solidFill>
                <a:effectLst/>
                <a:latin typeface="+mn-lt"/>
                <a:ea typeface="+mn-ea"/>
                <a:cs typeface="+mn-cs"/>
              </a:rPr>
              <a:t>Knowing</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The framework requires a disorientating dilemma, or catalyst, in order to start the process of knowing. The dilemma presents an alternative perspective; with new or unconsidered information being introduced. </a:t>
            </a:r>
          </a:p>
          <a:p>
            <a:r>
              <a:rPr lang="en-US" sz="1600" kern="1200" dirty="0">
                <a:solidFill>
                  <a:schemeClr val="tx2"/>
                </a:solidFill>
                <a:effectLst/>
                <a:latin typeface="+mn-lt"/>
                <a:ea typeface="+mn-ea"/>
                <a:cs typeface="+mn-cs"/>
              </a:rPr>
              <a:t>The learner begins to examine their current knowledge and perspective, becoming aware of themselves. They then go through a series of emotions when they realize that their current understanding needs to be explored in lieu of this new information. </a:t>
            </a:r>
          </a:p>
          <a:p>
            <a:r>
              <a:rPr lang="en-US" sz="1600" b="1" kern="1200" dirty="0">
                <a:solidFill>
                  <a:schemeClr val="tx2"/>
                </a:solidFill>
                <a:effectLst/>
                <a:latin typeface="+mn-lt"/>
                <a:ea typeface="+mn-ea"/>
                <a:cs typeface="+mn-cs"/>
              </a:rPr>
              <a:t>Planning</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This theory plans to revise the learning process to unify education. As a holistic theory, transformative learning seeks to encourage an open-minded method to accounting for adult learning. In this manner, </a:t>
            </a:r>
            <a:r>
              <a:rPr lang="en-US" sz="1600" kern="1200" dirty="0" err="1">
                <a:solidFill>
                  <a:schemeClr val="tx2"/>
                </a:solidFill>
                <a:effectLst/>
                <a:latin typeface="+mn-lt"/>
                <a:ea typeface="+mn-ea"/>
                <a:cs typeface="+mn-cs"/>
              </a:rPr>
              <a:t>Mezirow</a:t>
            </a:r>
            <a:r>
              <a:rPr lang="en-US" sz="1600" kern="1200" dirty="0">
                <a:solidFill>
                  <a:schemeClr val="tx2"/>
                </a:solidFill>
                <a:effectLst/>
                <a:latin typeface="+mn-lt"/>
                <a:ea typeface="+mn-ea"/>
                <a:cs typeface="+mn-cs"/>
              </a:rPr>
              <a:t> found it important to highlight the fact that learning is a complex process that crosses over into other domains; such complexity is inadequately explored when viewed from one domain.  </a:t>
            </a:r>
          </a:p>
          <a:p>
            <a:r>
              <a:rPr lang="en-US" sz="1600" kern="1200" dirty="0">
                <a:solidFill>
                  <a:schemeClr val="tx2"/>
                </a:solidFill>
                <a:effectLst/>
                <a:latin typeface="+mn-lt"/>
                <a:ea typeface="+mn-ea"/>
                <a:cs typeface="+mn-cs"/>
              </a:rPr>
              <a:t>The learner, in their desire to learn and obtain information, takes responsibility in the process of planning. During this period, the learner begins to rationalize the difference in perspectives and considers how they can restore their confidence. </a:t>
            </a:r>
          </a:p>
          <a:p>
            <a:r>
              <a:rPr lang="en-US" sz="1600" b="1" kern="1200" dirty="0">
                <a:solidFill>
                  <a:schemeClr val="tx2"/>
                </a:solidFill>
                <a:effectLst/>
                <a:latin typeface="+mn-lt"/>
                <a:ea typeface="+mn-ea"/>
                <a:cs typeface="+mn-cs"/>
              </a:rPr>
              <a:t>Evaluating</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This framework seeks to evaluate learning by examining the learners experience. In its profound ability to bring the unconscious to conscious, the transformative learning theory values the learners purposeful reflection upon their own views and application of new content to revise their perception. Even if the new perception is in further support their initial view, the inclusion of the new content, demonstrates the learner’s ability to apply new information and define learning.  </a:t>
            </a:r>
          </a:p>
          <a:p>
            <a:r>
              <a:rPr lang="en-US" sz="1600" kern="1200" dirty="0">
                <a:solidFill>
                  <a:schemeClr val="tx2"/>
                </a:solidFill>
                <a:effectLst/>
                <a:latin typeface="+mn-lt"/>
                <a:ea typeface="+mn-ea"/>
                <a:cs typeface="+mn-cs"/>
              </a:rPr>
              <a:t>The learner takes responsibility in evaluating in the way that their perspective was changed or made stronger with the new information. The learner has gained new knowledge and conceptualized its application to the real-world. </a:t>
            </a:r>
          </a:p>
          <a:p>
            <a:r>
              <a:rPr lang="en-US" sz="1600" b="1" kern="1200" dirty="0">
                <a:solidFill>
                  <a:schemeClr val="tx2"/>
                </a:solidFill>
                <a:effectLst/>
                <a:latin typeface="+mn-lt"/>
                <a:ea typeface="+mn-ea"/>
                <a:cs typeface="+mn-cs"/>
              </a:rPr>
              <a:t>Understanding</a:t>
            </a:r>
            <a:endParaRPr lang="en-US" sz="1600" kern="1200" dirty="0">
              <a:solidFill>
                <a:schemeClr val="tx2"/>
              </a:solidFill>
              <a:effectLst/>
              <a:latin typeface="+mn-lt"/>
              <a:ea typeface="+mn-ea"/>
              <a:cs typeface="+mn-cs"/>
            </a:endParaRPr>
          </a:p>
          <a:p>
            <a:r>
              <a:rPr lang="en-US" sz="1600" kern="1200" dirty="0">
                <a:solidFill>
                  <a:schemeClr val="tx2"/>
                </a:solidFill>
                <a:effectLst/>
                <a:latin typeface="+mn-lt"/>
                <a:ea typeface="+mn-ea"/>
                <a:cs typeface="+mn-cs"/>
              </a:rPr>
              <a:t>This framework demonstrates an understanding of adult learning process by explaining its occurrence. Transformational learning theory explains the diversity in learning (</a:t>
            </a:r>
            <a:r>
              <a:rPr lang="en-US" sz="1600" kern="1200" dirty="0" err="1">
                <a:solidFill>
                  <a:schemeClr val="tx2"/>
                </a:solidFill>
                <a:effectLst/>
                <a:latin typeface="+mn-lt"/>
                <a:ea typeface="+mn-ea"/>
                <a:cs typeface="+mn-cs"/>
              </a:rPr>
              <a:t>Goddu</a:t>
            </a:r>
            <a:r>
              <a:rPr lang="en-US" sz="1600" kern="1200" dirty="0">
                <a:solidFill>
                  <a:schemeClr val="tx2"/>
                </a:solidFill>
                <a:effectLst/>
                <a:latin typeface="+mn-lt"/>
                <a:ea typeface="+mn-ea"/>
                <a:cs typeface="+mn-cs"/>
              </a:rPr>
              <a:t>, 2012). This holistic theory brings a collective and comprehensive perspective to the learning process.</a:t>
            </a:r>
          </a:p>
          <a:p>
            <a:r>
              <a:rPr lang="en-US" sz="1600" kern="1200" dirty="0">
                <a:solidFill>
                  <a:schemeClr val="tx2"/>
                </a:solidFill>
                <a:effectLst/>
                <a:latin typeface="+mn-lt"/>
                <a:ea typeface="+mn-ea"/>
                <a:cs typeface="+mn-cs"/>
              </a:rPr>
              <a:t>The learner demonstrates an understanding of learning by presenting their new perspective. Having synthesized new information learners in this framework take an active role in reconstructing their perspective; building their foundation of knowledge to a new level.</a:t>
            </a: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10</a:t>
            </a:fld>
            <a:endParaRPr lang="en-US"/>
          </a:p>
        </p:txBody>
      </p:sp>
    </p:spTree>
    <p:extLst>
      <p:ext uri="{BB962C8B-B14F-4D97-AF65-F5344CB8AC3E}">
        <p14:creationId xmlns:p14="http://schemas.microsoft.com/office/powerpoint/2010/main" val="410553263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600" kern="1200" dirty="0">
                <a:solidFill>
                  <a:schemeClr val="tx2"/>
                </a:solidFill>
                <a:effectLst/>
                <a:latin typeface="+mn-lt"/>
                <a:ea typeface="+mn-ea"/>
                <a:cs typeface="+mn-cs"/>
              </a:rPr>
              <a:t>Responsibility</a:t>
            </a:r>
          </a:p>
          <a:p>
            <a:r>
              <a:rPr lang="en-US" sz="1600" kern="1200" dirty="0">
                <a:solidFill>
                  <a:schemeClr val="tx2"/>
                </a:solidFill>
                <a:effectLst/>
                <a:latin typeface="+mn-lt"/>
                <a:ea typeface="+mn-ea"/>
                <a:cs typeface="+mn-cs"/>
              </a:rPr>
              <a:t>The use of adult learning theory in developing content makes the learner accountable for the outcomes in the environment. Through frameworks, the learner is empowered to gain an awareness and understanding of their needs, their goals, and the ways in which course content is relevant to those areas. Adult learning frameworks identify the need value in course content and recommend that it be integrated into learning opportunities. Adult learners demonstrate value for course content when they associate it with their experience. </a:t>
            </a:r>
          </a:p>
          <a:p>
            <a:r>
              <a:rPr lang="en-US" sz="1600" kern="1200" dirty="0">
                <a:solidFill>
                  <a:schemeClr val="tx2"/>
                </a:solidFill>
                <a:effectLst/>
                <a:latin typeface="+mn-lt"/>
                <a:ea typeface="+mn-ea"/>
                <a:cs typeface="+mn-cs"/>
              </a:rPr>
              <a:t>Learning</a:t>
            </a:r>
          </a:p>
          <a:p>
            <a:r>
              <a:rPr lang="en-US" sz="1600" kern="1200" dirty="0">
                <a:solidFill>
                  <a:schemeClr val="tx2"/>
                </a:solidFill>
                <a:effectLst/>
                <a:latin typeface="+mn-lt"/>
                <a:ea typeface="+mn-ea"/>
                <a:cs typeface="+mn-cs"/>
              </a:rPr>
              <a:t>Learning theory defines the purpose of developing course content for adults. In these frameworks, course content is developed to stimulate active thought processes. Active engagement is required in order to facilitate knowledge synthesis and is identified as an essential component in adult learning theory. </a:t>
            </a:r>
          </a:p>
          <a:p>
            <a:r>
              <a:rPr lang="en-US" sz="1600" kern="1200" dirty="0">
                <a:solidFill>
                  <a:schemeClr val="tx2"/>
                </a:solidFill>
                <a:effectLst/>
                <a:latin typeface="+mn-lt"/>
                <a:ea typeface="+mn-ea"/>
                <a:cs typeface="+mn-cs"/>
              </a:rPr>
              <a:t>Educator’s Role</a:t>
            </a:r>
          </a:p>
          <a:p>
            <a:r>
              <a:rPr lang="en-US" sz="1600" kern="1200" dirty="0">
                <a:solidFill>
                  <a:schemeClr val="tx2"/>
                </a:solidFill>
                <a:effectLst/>
                <a:latin typeface="+mn-lt"/>
                <a:ea typeface="+mn-ea"/>
                <a:cs typeface="+mn-cs"/>
              </a:rPr>
              <a:t>Learning theory defines the educator’s role in facilitating learning. Adult learning theory requires that the educator take on a role that is less involved in active teaching, allowing the adult learner be actively engaged in the learning process (</a:t>
            </a:r>
            <a:r>
              <a:rPr lang="en-US" sz="1600" kern="1200" dirty="0" err="1">
                <a:solidFill>
                  <a:schemeClr val="tx2"/>
                </a:solidFill>
                <a:effectLst/>
                <a:latin typeface="+mn-lt"/>
                <a:ea typeface="+mn-ea"/>
                <a:cs typeface="+mn-cs"/>
              </a:rPr>
              <a:t>Goddu</a:t>
            </a:r>
            <a:r>
              <a:rPr lang="en-US" sz="1600" kern="1200" dirty="0">
                <a:solidFill>
                  <a:schemeClr val="tx2"/>
                </a:solidFill>
                <a:effectLst/>
                <a:latin typeface="+mn-lt"/>
                <a:ea typeface="+mn-ea"/>
                <a:cs typeface="+mn-cs"/>
              </a:rPr>
              <a:t>, 2012). It is the educator’s responsibility to facilitate learning opportunities and allow the learner to seek value in course content. Learner’s will rely on the instructor to help them discover how course content is relevant to their goals. </a:t>
            </a:r>
          </a:p>
          <a:p>
            <a:r>
              <a:rPr lang="en-US" sz="1600" kern="1200" dirty="0">
                <a:solidFill>
                  <a:schemeClr val="tx2"/>
                </a:solidFill>
                <a:effectLst/>
                <a:latin typeface="+mn-lt"/>
                <a:ea typeface="+mn-ea"/>
                <a:cs typeface="+mn-cs"/>
              </a:rPr>
              <a:t>Awareness of adult learning theories is needed to develop and select evaluation systems and instruments that can measure the expected competencies and outcomes (Taylor &amp; </a:t>
            </a:r>
            <a:r>
              <a:rPr lang="en-US" sz="1600" kern="1200" dirty="0" err="1">
                <a:solidFill>
                  <a:schemeClr val="tx2"/>
                </a:solidFill>
                <a:effectLst/>
                <a:latin typeface="+mn-lt"/>
                <a:ea typeface="+mn-ea"/>
                <a:cs typeface="+mn-cs"/>
              </a:rPr>
              <a:t>Hamdy</a:t>
            </a:r>
            <a:r>
              <a:rPr lang="en-US" sz="1600" kern="1200" dirty="0">
                <a:solidFill>
                  <a:schemeClr val="tx2"/>
                </a:solidFill>
                <a:effectLst/>
                <a:latin typeface="+mn-lt"/>
                <a:ea typeface="+mn-ea"/>
                <a:cs typeface="+mn-cs"/>
              </a:rPr>
              <a:t>, 2013, p. 1570). Adult learning theories ensure that the learning activities and evaluation tools are synchronous with one another. This means that the tools are appropriate in both facilitating learning and evaluating that same learning activity. Learning theories for the instructor establish an environment that is conducive to learning. </a:t>
            </a:r>
          </a:p>
          <a:p>
            <a:r>
              <a:rPr lang="en-US" sz="1600" kern="1200" dirty="0">
                <a:solidFill>
                  <a:schemeClr val="tx2"/>
                </a:solidFill>
                <a:effectLst/>
                <a:latin typeface="+mn-lt"/>
                <a:ea typeface="+mn-ea"/>
                <a:cs typeface="+mn-cs"/>
              </a:rPr>
              <a:t>Image: (Nelson, 2016)</a:t>
            </a:r>
          </a:p>
          <a:p>
            <a:endParaRPr lang="en-US" dirty="0"/>
          </a:p>
        </p:txBody>
      </p:sp>
      <p:sp>
        <p:nvSpPr>
          <p:cNvPr id="4" name="Slide Number Placeholder 3"/>
          <p:cNvSpPr>
            <a:spLocks noGrp="1"/>
          </p:cNvSpPr>
          <p:nvPr>
            <p:ph type="sldNum" sz="quarter" idx="10"/>
          </p:nvPr>
        </p:nvSpPr>
        <p:spPr/>
        <p:txBody>
          <a:bodyPr/>
          <a:lstStyle/>
          <a:p>
            <a:fld id="{B8796F01-7154-41E0-B48B-A6921757531A}" type="slidenum">
              <a:rPr lang="en-US" smtClean="0"/>
              <a:pPr/>
              <a:t>11</a:t>
            </a:fld>
            <a:endParaRPr lang="en-US"/>
          </a:p>
        </p:txBody>
      </p:sp>
    </p:spTree>
    <p:extLst>
      <p:ext uri="{BB962C8B-B14F-4D97-AF65-F5344CB8AC3E}">
        <p14:creationId xmlns:p14="http://schemas.microsoft.com/office/powerpoint/2010/main" val="115325165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4" name="Group 13"/>
          <p:cNvGrpSpPr/>
          <p:nvPr/>
        </p:nvGrpSpPr>
        <p:grpSpPr>
          <a:xfrm>
            <a:off x="0" y="0"/>
            <a:ext cx="12190572" cy="6858000"/>
            <a:chOff x="0" y="0"/>
            <a:chExt cx="12190572" cy="6858000"/>
          </a:xfrm>
        </p:grpSpPr>
        <p:sp>
          <p:nvSpPr>
            <p:cNvPr id="13" name="Rectangle 12"/>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grpSp>
          <p:nvGrpSpPr>
            <p:cNvPr id="12" name="Group 11"/>
            <p:cNvGrpSpPr/>
            <p:nvPr/>
          </p:nvGrpSpPr>
          <p:grpSpPr>
            <a:xfrm>
              <a:off x="0" y="0"/>
              <a:ext cx="4742741" cy="6858000"/>
              <a:chOff x="0" y="0"/>
              <a:chExt cx="4742741" cy="6858000"/>
            </a:xfrm>
          </p:grpSpPr>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4591594" cy="6858000"/>
              </a:xfrm>
              <a:prstGeom prst="rect">
                <a:avLst/>
              </a:prstGeom>
            </p:spPr>
          </p:pic>
          <p:sp>
            <p:nvSpPr>
              <p:cNvPr id="10" name="Rectangle 9"/>
              <p:cNvSpPr/>
              <p:nvPr/>
            </p:nvSpPr>
            <p:spPr>
              <a:xfrm>
                <a:off x="4605581" y="0"/>
                <a:ext cx="13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sp>
        <p:nvSpPr>
          <p:cNvPr id="5" name="Date Placeholder 4"/>
          <p:cNvSpPr>
            <a:spLocks noGrp="1"/>
          </p:cNvSpPr>
          <p:nvPr>
            <p:ph type="dt" sz="half" idx="10"/>
          </p:nvPr>
        </p:nvSpPr>
        <p:spPr/>
        <p:txBody>
          <a:bodyPr/>
          <a:lstStyle/>
          <a:p>
            <a:fld id="{5706A09E-12D5-4B1D-B8BB-C300B1DDD423}" type="datetime1">
              <a:rPr lang="en-US" smtClean="0"/>
              <a:t>11/20/2016</a:t>
            </a:fld>
            <a:endParaRPr lang="en-US"/>
          </a:p>
        </p:txBody>
      </p:sp>
      <p:sp>
        <p:nvSpPr>
          <p:cNvPr id="7" name="Footer Placeholder 6"/>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EB37DED6-D4C7-42EE-AB49-D2E39E64FDE4}" type="slidenum">
              <a:rPr lang="en-US" smtClean="0"/>
              <a:pPr/>
              <a:t>‹#›</a:t>
            </a:fld>
            <a:endParaRPr lang="en-US"/>
          </a:p>
        </p:txBody>
      </p:sp>
      <p:sp>
        <p:nvSpPr>
          <p:cNvPr id="3" name="Subtitle 2"/>
          <p:cNvSpPr>
            <a:spLocks noGrp="1"/>
          </p:cNvSpPr>
          <p:nvPr>
            <p:ph type="subTitle" idx="1"/>
          </p:nvPr>
        </p:nvSpPr>
        <p:spPr>
          <a:xfrm>
            <a:off x="4879346" y="4927600"/>
            <a:ext cx="7008574" cy="1244600"/>
          </a:xfrm>
        </p:spPr>
        <p:txBody>
          <a:bodyPr>
            <a:normAutofit/>
          </a:bodyPr>
          <a:lstStyle>
            <a:lvl1pPr marL="0" indent="0" algn="l">
              <a:spcBef>
                <a:spcPts val="0"/>
              </a:spcBef>
              <a:buNone/>
              <a:defRPr sz="2800" b="0" cap="none" spc="0">
                <a:ln w="0"/>
                <a:solidFill>
                  <a:schemeClr val="accent2"/>
                </a:solidFill>
                <a:effectLst/>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dirty="0"/>
          </a:p>
        </p:txBody>
      </p:sp>
      <p:sp>
        <p:nvSpPr>
          <p:cNvPr id="2" name="Title 1"/>
          <p:cNvSpPr>
            <a:spLocks noGrp="1"/>
          </p:cNvSpPr>
          <p:nvPr>
            <p:ph type="ctrTitle"/>
          </p:nvPr>
        </p:nvSpPr>
        <p:spPr>
          <a:xfrm>
            <a:off x="4879346" y="1498601"/>
            <a:ext cx="7008574" cy="3298825"/>
          </a:xfrm>
        </p:spPr>
        <p:txBody>
          <a:bodyPr>
            <a:normAutofit/>
          </a:bodyPr>
          <a:lstStyle>
            <a:lvl1pPr algn="l">
              <a:lnSpc>
                <a:spcPct val="90000"/>
              </a:lnSpc>
              <a:defRPr sz="5400" b="0" cap="none" spc="0" baseline="0">
                <a:ln w="0"/>
                <a:solidFill>
                  <a:schemeClr val="tx2"/>
                </a:solidFill>
                <a:effectLst/>
              </a:defRPr>
            </a:lvl1pPr>
          </a:lstStyle>
          <a:p>
            <a:r>
              <a:rPr lang="en-US"/>
              <a:t>Click to edit Master title style</a:t>
            </a:r>
            <a:endParaRPr dirty="0"/>
          </a:p>
        </p:txBody>
      </p:sp>
    </p:spTree>
    <p:extLst>
      <p:ext uri="{BB962C8B-B14F-4D97-AF65-F5344CB8AC3E}">
        <p14:creationId xmlns:p14="http://schemas.microsoft.com/office/powerpoint/2010/main" val="3322012109"/>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D91CA53D-4C84-40AA-983E-A1E818A7FEFC}" type="datetime1">
              <a:rPr lang="en-US" smtClean="0"/>
              <a:t>11/20/2016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1C5AD9-787D-40FA-8A4D-16A055B9AF81}" type="slidenum">
              <a:rPr lang="en-US" smtClean="0"/>
              <a:t>‹#›</a:t>
            </a:fld>
            <a:endParaRPr lang="en-US"/>
          </a:p>
        </p:txBody>
      </p:sp>
    </p:spTree>
    <p:extLst>
      <p:ext uri="{BB962C8B-B14F-4D97-AF65-F5344CB8AC3E}">
        <p14:creationId xmlns:p14="http://schemas.microsoft.com/office/powerpoint/2010/main" val="1817619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852633" y="274638"/>
            <a:ext cx="1422030" cy="5897561"/>
          </a:xfrm>
        </p:spPr>
        <p:txBody>
          <a:bodyPr vert="eaVert"/>
          <a:lstStyle/>
          <a:p>
            <a:r>
              <a:rPr lang="en-US"/>
              <a:t>Click to edit Master title style</a:t>
            </a:r>
            <a:endParaRPr/>
          </a:p>
        </p:txBody>
      </p:sp>
      <p:sp>
        <p:nvSpPr>
          <p:cNvPr id="3" name="Vertical Text Placeholder 2"/>
          <p:cNvSpPr>
            <a:spLocks noGrp="1"/>
          </p:cNvSpPr>
          <p:nvPr>
            <p:ph type="body" orient="vert" idx="1"/>
          </p:nvPr>
        </p:nvSpPr>
        <p:spPr>
          <a:xfrm>
            <a:off x="1117309" y="274638"/>
            <a:ext cx="8532178" cy="589756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Date Placeholder 3"/>
          <p:cNvSpPr>
            <a:spLocks noGrp="1"/>
          </p:cNvSpPr>
          <p:nvPr>
            <p:ph type="dt" sz="half" idx="10"/>
          </p:nvPr>
        </p:nvSpPr>
        <p:spPr/>
        <p:txBody>
          <a:bodyPr/>
          <a:lstStyle/>
          <a:p>
            <a:fld id="{C8E2FCEE-AE66-4EAB-9C04-97F8A56A6354}" type="datetime1">
              <a:rPr lang="en-US" smtClean="0"/>
              <a:t>11/20/2016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91C5AD9-787D-40FA-8A4D-16A055B9AF81}" type="slidenum">
              <a:rPr lang="en-US" smtClean="0"/>
              <a:t>‹#›</a:t>
            </a:fld>
            <a:endParaRPr lang="en-US"/>
          </a:p>
        </p:txBody>
      </p:sp>
    </p:spTree>
    <p:extLst>
      <p:ext uri="{BB962C8B-B14F-4D97-AF65-F5344CB8AC3E}">
        <p14:creationId xmlns:p14="http://schemas.microsoft.com/office/powerpoint/2010/main" val="37236915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15A9377B-053C-438C-8A98-92C419A6701C}" type="datetime1">
              <a:rPr lang="en-US" smtClean="0"/>
              <a:t>11/20/2016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60BA0E-20D0-4E7C-B286-26C960A6788F}" type="slidenum">
              <a:rPr lang="en-US" smtClean="0"/>
              <a:t>‹#›</a:t>
            </a:fld>
            <a:endParaRPr lang="en-US"/>
          </a:p>
        </p:txBody>
      </p:sp>
      <p:sp>
        <p:nvSpPr>
          <p:cNvPr id="3" name="Content Placeholder 2"/>
          <p:cNvSpPr>
            <a:spLocks noGrp="1"/>
          </p:cNvSpPr>
          <p:nvPr>
            <p:ph idx="1"/>
          </p:nvPr>
        </p:nvSpPr>
        <p:spPr/>
        <p:txBody>
          <a:bodyPr/>
          <a:lstStyle>
            <a:lvl5pPr>
              <a:defRPr/>
            </a:lvl5pPr>
            <a:lvl6pPr>
              <a:defRPr/>
            </a:lvl6pPr>
            <a:lvl7pPr>
              <a:defRPr baseline="0"/>
            </a:lvl7pPr>
            <a:lvl8pPr>
              <a:defRPr baseline="0"/>
            </a:lvl8pPr>
            <a:lvl9pPr>
              <a:defRPr baseline="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2" name="Title 1"/>
          <p:cNvSpPr>
            <a:spLocks noGrp="1"/>
          </p:cNvSpPr>
          <p:nvPr>
            <p:ph type="title"/>
          </p:nvPr>
        </p:nvSpPr>
        <p:spPr/>
        <p:txBody>
          <a:bodyPr/>
          <a:lstStyle/>
          <a:p>
            <a:r>
              <a:rPr lang="en-US"/>
              <a:t>Click to edit Master title style</a:t>
            </a:r>
            <a:endParaRPr/>
          </a:p>
        </p:txBody>
      </p:sp>
    </p:spTree>
    <p:extLst>
      <p:ext uri="{BB962C8B-B14F-4D97-AF65-F5344CB8AC3E}">
        <p14:creationId xmlns:p14="http://schemas.microsoft.com/office/powerpoint/2010/main" val="2865359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Section Header">
    <p:bg bwMode="auto">
      <p:bgPr>
        <a:blipFill dpi="0" rotWithShape="1">
          <a:blip r:embed="rId2">
            <a:lum/>
          </a:blip>
          <a:srcRect/>
          <a:stretch>
            <a:fillRect/>
          </a:stretch>
        </a:blipFill>
        <a:effectLst/>
      </p:bgPr>
    </p:bg>
    <p:spTree>
      <p:nvGrpSpPr>
        <p:cNvPr id="1" name=""/>
        <p:cNvGrpSpPr/>
        <p:nvPr/>
      </p:nvGrpSpPr>
      <p:grpSpPr>
        <a:xfrm>
          <a:off x="0" y="0"/>
          <a:ext cx="0" cy="0"/>
          <a:chOff x="0" y="0"/>
          <a:chExt cx="0" cy="0"/>
        </a:xfrm>
      </p:grpSpPr>
      <p:grpSp>
        <p:nvGrpSpPr>
          <p:cNvPr id="12" name="Group 11"/>
          <p:cNvGrpSpPr/>
          <p:nvPr/>
        </p:nvGrpSpPr>
        <p:grpSpPr>
          <a:xfrm>
            <a:off x="1620" y="0"/>
            <a:ext cx="12188952" cy="6858000"/>
            <a:chOff x="1620" y="0"/>
            <a:chExt cx="12188952" cy="6858000"/>
          </a:xfrm>
        </p:grpSpPr>
        <p:sp>
          <p:nvSpPr>
            <p:cNvPr id="4" name="Rectangle 3"/>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8818" y="0"/>
              <a:ext cx="4591594" cy="6858000"/>
            </a:xfrm>
            <a:prstGeom prst="rect">
              <a:avLst/>
            </a:prstGeom>
          </p:spPr>
        </p:pic>
        <p:sp>
          <p:nvSpPr>
            <p:cNvPr id="11" name="Rectangle 10"/>
            <p:cNvSpPr/>
            <p:nvPr/>
          </p:nvSpPr>
          <p:spPr>
            <a:xfrm>
              <a:off x="7481252" y="0"/>
              <a:ext cx="13716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a:solidFill>
                  <a:schemeClr val="tx2"/>
                </a:solidFill>
              </a:endParaRPr>
            </a:p>
          </p:txBody>
        </p:sp>
      </p:gr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98818" y="0"/>
            <a:ext cx="4591594" cy="6858000"/>
          </a:xfrm>
          <a:prstGeom prst="rect">
            <a:avLst/>
          </a:prstGeom>
        </p:spPr>
      </p:pic>
      <p:sp>
        <p:nvSpPr>
          <p:cNvPr id="2" name="Date Placeholder 1"/>
          <p:cNvSpPr>
            <a:spLocks noGrp="1"/>
          </p:cNvSpPr>
          <p:nvPr>
            <p:ph type="dt" sz="half" idx="10"/>
          </p:nvPr>
        </p:nvSpPr>
        <p:spPr/>
        <p:txBody>
          <a:bodyPr/>
          <a:lstStyle/>
          <a:p>
            <a:fld id="{B07CEF46-0123-4A75-9835-49DC49D53DE2}" type="datetime1">
              <a:rPr lang="en-US" smtClean="0"/>
              <a:t>11/20/2016</a:t>
            </a:fld>
            <a:endParaRPr lang="en-US"/>
          </a:p>
        </p:txBody>
      </p:sp>
      <p:sp>
        <p:nvSpPr>
          <p:cNvPr id="3" name="Footer Placeholder 2"/>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37DED6-D4C7-42EE-AB49-D2E39E64FDE4}" type="slidenum">
              <a:rPr lang="en-US" smtClean="0"/>
              <a:pPr/>
              <a:t>‹#›</a:t>
            </a:fld>
            <a:endParaRPr lang="en-US"/>
          </a:p>
        </p:txBody>
      </p:sp>
      <p:sp>
        <p:nvSpPr>
          <p:cNvPr id="8" name="Subtitle 2"/>
          <p:cNvSpPr>
            <a:spLocks noGrp="1"/>
          </p:cNvSpPr>
          <p:nvPr>
            <p:ph type="subTitle" idx="1"/>
          </p:nvPr>
        </p:nvSpPr>
        <p:spPr>
          <a:xfrm>
            <a:off x="237149" y="4927600"/>
            <a:ext cx="7008574" cy="1244600"/>
          </a:xfrm>
        </p:spPr>
        <p:txBody>
          <a:bodyPr>
            <a:normAutofit/>
          </a:bodyPr>
          <a:lstStyle>
            <a:lvl1pPr marL="0" indent="0" algn="l">
              <a:spcBef>
                <a:spcPts val="0"/>
              </a:spcBef>
              <a:buNone/>
              <a:defRPr sz="2800" b="0" cap="none" spc="0">
                <a:ln w="0"/>
                <a:solidFill>
                  <a:schemeClr val="accent2"/>
                </a:solidFill>
                <a:effectLst/>
              </a:defRPr>
            </a:lvl1pPr>
            <a:lvl2pPr marL="609493" indent="0" algn="ctr">
              <a:buNone/>
              <a:defRPr>
                <a:solidFill>
                  <a:schemeClr val="tx1">
                    <a:tint val="75000"/>
                  </a:schemeClr>
                </a:solidFill>
              </a:defRPr>
            </a:lvl2pPr>
            <a:lvl3pPr marL="1218987" indent="0" algn="ctr">
              <a:buNone/>
              <a:defRPr>
                <a:solidFill>
                  <a:schemeClr val="tx1">
                    <a:tint val="75000"/>
                  </a:schemeClr>
                </a:solidFill>
              </a:defRPr>
            </a:lvl3pPr>
            <a:lvl4pPr marL="1828480" indent="0" algn="ctr">
              <a:buNone/>
              <a:defRPr>
                <a:solidFill>
                  <a:schemeClr val="tx1">
                    <a:tint val="75000"/>
                  </a:schemeClr>
                </a:solidFill>
              </a:defRPr>
            </a:lvl4pPr>
            <a:lvl5pPr marL="2437973" indent="0" algn="ctr">
              <a:buNone/>
              <a:defRPr>
                <a:solidFill>
                  <a:schemeClr val="tx1">
                    <a:tint val="75000"/>
                  </a:schemeClr>
                </a:solidFill>
              </a:defRPr>
            </a:lvl5pPr>
            <a:lvl6pPr marL="3047467" indent="0" algn="ctr">
              <a:buNone/>
              <a:defRPr>
                <a:solidFill>
                  <a:schemeClr val="tx1">
                    <a:tint val="75000"/>
                  </a:schemeClr>
                </a:solidFill>
              </a:defRPr>
            </a:lvl6pPr>
            <a:lvl7pPr marL="3656960" indent="0" algn="ctr">
              <a:buNone/>
              <a:defRPr>
                <a:solidFill>
                  <a:schemeClr val="tx1">
                    <a:tint val="75000"/>
                  </a:schemeClr>
                </a:solidFill>
              </a:defRPr>
            </a:lvl7pPr>
            <a:lvl8pPr marL="4266453" indent="0" algn="ctr">
              <a:buNone/>
              <a:defRPr>
                <a:solidFill>
                  <a:schemeClr val="tx1">
                    <a:tint val="75000"/>
                  </a:schemeClr>
                </a:solidFill>
              </a:defRPr>
            </a:lvl8pPr>
            <a:lvl9pPr marL="4875947" indent="0" algn="ctr">
              <a:buNone/>
              <a:defRPr>
                <a:solidFill>
                  <a:schemeClr val="tx1">
                    <a:tint val="75000"/>
                  </a:schemeClr>
                </a:solidFill>
              </a:defRPr>
            </a:lvl9pPr>
          </a:lstStyle>
          <a:p>
            <a:r>
              <a:rPr lang="en-US"/>
              <a:t>Click to edit Master subtitle style</a:t>
            </a:r>
            <a:endParaRPr dirty="0"/>
          </a:p>
        </p:txBody>
      </p:sp>
      <p:sp>
        <p:nvSpPr>
          <p:cNvPr id="7" name="Title 1"/>
          <p:cNvSpPr>
            <a:spLocks noGrp="1"/>
          </p:cNvSpPr>
          <p:nvPr>
            <p:ph type="ctrTitle"/>
          </p:nvPr>
        </p:nvSpPr>
        <p:spPr>
          <a:xfrm>
            <a:off x="237149" y="1498601"/>
            <a:ext cx="7008574" cy="3298825"/>
          </a:xfrm>
        </p:spPr>
        <p:txBody>
          <a:bodyPr>
            <a:normAutofit/>
          </a:bodyPr>
          <a:lstStyle>
            <a:lvl1pPr algn="l">
              <a:lnSpc>
                <a:spcPct val="90000"/>
              </a:lnSpc>
              <a:defRPr sz="5400" b="0" cap="none" spc="0" baseline="0">
                <a:ln w="0"/>
                <a:solidFill>
                  <a:schemeClr val="tx2"/>
                </a:solidFill>
                <a:effectLst/>
              </a:defRPr>
            </a:lvl1pPr>
          </a:lstStyle>
          <a:p>
            <a:r>
              <a:rPr lang="en-US"/>
              <a:t>Click to edit Master title style</a:t>
            </a:r>
            <a:endParaRPr dirty="0"/>
          </a:p>
        </p:txBody>
      </p:sp>
    </p:spTree>
    <p:extLst>
      <p:ext uri="{BB962C8B-B14F-4D97-AF65-F5344CB8AC3E}">
        <p14:creationId xmlns:p14="http://schemas.microsoft.com/office/powerpoint/2010/main" val="3052582731"/>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Content Placeholder 2"/>
          <p:cNvSpPr>
            <a:spLocks noGrp="1"/>
          </p:cNvSpPr>
          <p:nvPr>
            <p:ph sz="half" idx="1"/>
          </p:nvPr>
        </p:nvSpPr>
        <p:spPr>
          <a:xfrm>
            <a:off x="111730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Content Placeholder 3"/>
          <p:cNvSpPr>
            <a:spLocks noGrp="1"/>
          </p:cNvSpPr>
          <p:nvPr>
            <p:ph sz="half" idx="2"/>
          </p:nvPr>
        </p:nvSpPr>
        <p:spPr>
          <a:xfrm>
            <a:off x="6297559" y="1701800"/>
            <a:ext cx="4977104" cy="4470400"/>
          </a:xfrm>
        </p:spPr>
        <p:txBody>
          <a:bodyPr>
            <a:normAutofit/>
          </a:bodyPr>
          <a:lstStyle>
            <a:lvl1pPr>
              <a:defRPr sz="2400"/>
            </a:lvl1pPr>
            <a:lvl2pPr>
              <a:defRPr sz="20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Date Placeholder 4"/>
          <p:cNvSpPr>
            <a:spLocks noGrp="1"/>
          </p:cNvSpPr>
          <p:nvPr>
            <p:ph type="dt" sz="half" idx="10"/>
          </p:nvPr>
        </p:nvSpPr>
        <p:spPr/>
        <p:txBody>
          <a:bodyPr/>
          <a:lstStyle/>
          <a:p>
            <a:fld id="{62A6378D-18AE-47D1-B10A-42F623B40082}" type="datetime1">
              <a:rPr lang="en-US" smtClean="0"/>
              <a:t>11/20/2016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B37DED6-D4C7-42EE-AB49-D2E39E64FDE4}" type="slidenum">
              <a:rPr lang="en-US" smtClean="0"/>
              <a:t>‹#›</a:t>
            </a:fld>
            <a:endParaRPr lang="en-US"/>
          </a:p>
        </p:txBody>
      </p:sp>
    </p:spTree>
    <p:extLst>
      <p:ext uri="{BB962C8B-B14F-4D97-AF65-F5344CB8AC3E}">
        <p14:creationId xmlns:p14="http://schemas.microsoft.com/office/powerpoint/2010/main" val="2025045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a:p>
        </p:txBody>
      </p:sp>
      <p:sp>
        <p:nvSpPr>
          <p:cNvPr id="3" name="Text Placeholder 2"/>
          <p:cNvSpPr>
            <a:spLocks noGrp="1"/>
          </p:cNvSpPr>
          <p:nvPr>
            <p:ph type="body" idx="1"/>
          </p:nvPr>
        </p:nvSpPr>
        <p:spPr>
          <a:xfrm>
            <a:off x="112137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4" name="Content Placeholder 3"/>
          <p:cNvSpPr>
            <a:spLocks noGrp="1"/>
          </p:cNvSpPr>
          <p:nvPr>
            <p:ph sz="half" idx="2"/>
          </p:nvPr>
        </p:nvSpPr>
        <p:spPr>
          <a:xfrm>
            <a:off x="111730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5" name="Text Placeholder 4"/>
          <p:cNvSpPr>
            <a:spLocks noGrp="1"/>
          </p:cNvSpPr>
          <p:nvPr>
            <p:ph type="body" sz="quarter" idx="3"/>
          </p:nvPr>
        </p:nvSpPr>
        <p:spPr>
          <a:xfrm>
            <a:off x="6301622" y="1608836"/>
            <a:ext cx="4973041" cy="512064"/>
          </a:xfrm>
        </p:spPr>
        <p:txBody>
          <a:bodyPr anchor="b">
            <a:noAutofit/>
          </a:bodyPr>
          <a:lstStyle>
            <a:lvl1pPr marL="0" indent="0">
              <a:spcBef>
                <a:spcPts val="0"/>
              </a:spcBef>
              <a:buNone/>
              <a:defRPr sz="2400" b="1"/>
            </a:lvl1pPr>
            <a:lvl2pPr marL="609493" indent="0">
              <a:buNone/>
              <a:defRPr sz="2700" b="1"/>
            </a:lvl2pPr>
            <a:lvl3pPr marL="1218987" indent="0">
              <a:buNone/>
              <a:defRPr sz="2400" b="1"/>
            </a:lvl3pPr>
            <a:lvl4pPr marL="1828480" indent="0">
              <a:buNone/>
              <a:defRPr sz="2100" b="1"/>
            </a:lvl4pPr>
            <a:lvl5pPr marL="2437973" indent="0">
              <a:buNone/>
              <a:defRPr sz="2100" b="1"/>
            </a:lvl5pPr>
            <a:lvl6pPr marL="3047467" indent="0">
              <a:buNone/>
              <a:defRPr sz="2100" b="1"/>
            </a:lvl6pPr>
            <a:lvl7pPr marL="3656960" indent="0">
              <a:buNone/>
              <a:defRPr sz="2100" b="1"/>
            </a:lvl7pPr>
            <a:lvl8pPr marL="4266453" indent="0">
              <a:buNone/>
              <a:defRPr sz="2100" b="1"/>
            </a:lvl8pPr>
            <a:lvl9pPr marL="4875947" indent="0">
              <a:buNone/>
              <a:defRPr sz="2100" b="1"/>
            </a:lvl9pPr>
          </a:lstStyle>
          <a:p>
            <a:pPr lvl="0"/>
            <a:r>
              <a:rPr lang="en-US"/>
              <a:t>Edit Master text styles</a:t>
            </a:r>
          </a:p>
        </p:txBody>
      </p:sp>
      <p:sp>
        <p:nvSpPr>
          <p:cNvPr id="6" name="Content Placeholder 5"/>
          <p:cNvSpPr>
            <a:spLocks noGrp="1"/>
          </p:cNvSpPr>
          <p:nvPr>
            <p:ph sz="quarter" idx="4"/>
          </p:nvPr>
        </p:nvSpPr>
        <p:spPr>
          <a:xfrm>
            <a:off x="6297559" y="2209800"/>
            <a:ext cx="4977104" cy="3962400"/>
          </a:xfrm>
        </p:spPr>
        <p:txBody>
          <a:bodyPr>
            <a:normAutofit/>
          </a:bodyPr>
          <a:lstStyle>
            <a:lvl1pPr>
              <a:defRPr sz="2000"/>
            </a:lvl1pPr>
            <a:lvl2pPr>
              <a:defRPr sz="1800"/>
            </a:lvl2pPr>
            <a:lvl3pPr>
              <a:defRPr sz="1800"/>
            </a:lvl3pPr>
            <a:lvl4pPr>
              <a:defRPr sz="1800"/>
            </a:lvl4pPr>
            <a:lvl5pPr marL="2011328">
              <a:defRPr sz="1800"/>
            </a:lvl5pPr>
            <a:lvl6pPr marL="2011328">
              <a:defRPr sz="1800"/>
            </a:lvl6pPr>
            <a:lvl7pPr marL="2011328">
              <a:defRPr sz="1800"/>
            </a:lvl7pPr>
            <a:lvl8pPr marL="2011328">
              <a:defRPr sz="1800"/>
            </a:lvl8pPr>
            <a:lvl9pPr marL="2011328">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7" name="Date Placeholder 6"/>
          <p:cNvSpPr>
            <a:spLocks noGrp="1"/>
          </p:cNvSpPr>
          <p:nvPr>
            <p:ph type="dt" sz="half" idx="10"/>
          </p:nvPr>
        </p:nvSpPr>
        <p:spPr/>
        <p:txBody>
          <a:bodyPr/>
          <a:lstStyle/>
          <a:p>
            <a:fld id="{321F6AE8-D704-41F6-B16A-5547B5672AC1}" type="datetime1">
              <a:rPr lang="en-US" smtClean="0"/>
              <a:t>11/20/2016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B37DED6-D4C7-42EE-AB49-D2E39E64FDE4}" type="slidenum">
              <a:rPr lang="en-US" smtClean="0"/>
              <a:t>‹#›</a:t>
            </a:fld>
            <a:endParaRPr lang="en-US"/>
          </a:p>
        </p:txBody>
      </p:sp>
    </p:spTree>
    <p:extLst>
      <p:ext uri="{BB962C8B-B14F-4D97-AF65-F5344CB8AC3E}">
        <p14:creationId xmlns:p14="http://schemas.microsoft.com/office/powerpoint/2010/main" val="920072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a:p>
        </p:txBody>
      </p:sp>
      <p:sp>
        <p:nvSpPr>
          <p:cNvPr id="3" name="Date Placeholder 2"/>
          <p:cNvSpPr>
            <a:spLocks noGrp="1"/>
          </p:cNvSpPr>
          <p:nvPr>
            <p:ph type="dt" sz="half" idx="10"/>
          </p:nvPr>
        </p:nvSpPr>
        <p:spPr/>
        <p:txBody>
          <a:bodyPr/>
          <a:lstStyle/>
          <a:p>
            <a:fld id="{58AB9538-6F63-4C0B-916D-ED3F4E0A1B28}" type="datetime1">
              <a:rPr lang="en-US" smtClean="0"/>
              <a:t>11/20/2016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B37DED6-D4C7-42EE-AB49-D2E39E64FDE4}" type="slidenum">
              <a:rPr lang="en-US" smtClean="0"/>
              <a:t>‹#›</a:t>
            </a:fld>
            <a:endParaRPr lang="en-US"/>
          </a:p>
        </p:txBody>
      </p:sp>
    </p:spTree>
    <p:extLst>
      <p:ext uri="{BB962C8B-B14F-4D97-AF65-F5344CB8AC3E}">
        <p14:creationId xmlns:p14="http://schemas.microsoft.com/office/powerpoint/2010/main" val="2304845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8F15BF-7116-4A9E-8022-5A2DC937F971}" type="datetime1">
              <a:rPr lang="en-US" smtClean="0"/>
              <a:t>11/20/2016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B37DED6-D4C7-42EE-AB49-D2E39E64FDE4}" type="slidenum">
              <a:rPr lang="en-US" smtClean="0"/>
              <a:t>‹#›</a:t>
            </a:fld>
            <a:endParaRPr lang="en-US"/>
          </a:p>
        </p:txBody>
      </p:sp>
    </p:spTree>
    <p:extLst>
      <p:ext uri="{BB962C8B-B14F-4D97-AF65-F5344CB8AC3E}">
        <p14:creationId xmlns:p14="http://schemas.microsoft.com/office/powerpoint/2010/main" val="2195072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8" name="Rectangle 7"/>
          <p:cNvSpPr/>
          <p:nvPr/>
        </p:nvSpPr>
        <p:spPr>
          <a:xfrm>
            <a:off x="3961368" y="0"/>
            <a:ext cx="7922736"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455612" y="1701800"/>
            <a:ext cx="3351927" cy="2844800"/>
          </a:xfrm>
        </p:spPr>
        <p:txBody>
          <a:bodyPr anchor="b">
            <a:normAutofit/>
          </a:bodyPr>
          <a:lstStyle>
            <a:lvl1pPr algn="l">
              <a:defRPr sz="2000" b="1">
                <a:effectLst/>
              </a:defRPr>
            </a:lvl1pPr>
          </a:lstStyle>
          <a:p>
            <a:r>
              <a:rPr lang="en-US"/>
              <a:t>Click to edit Master title style</a:t>
            </a:r>
            <a:endParaRPr dirty="0"/>
          </a:p>
        </p:txBody>
      </p:sp>
      <p:sp>
        <p:nvSpPr>
          <p:cNvPr id="3" name="Content Placeholder 2"/>
          <p:cNvSpPr>
            <a:spLocks noGrp="1"/>
          </p:cNvSpPr>
          <p:nvPr>
            <p:ph idx="1"/>
          </p:nvPr>
        </p:nvSpPr>
        <p:spPr>
          <a:xfrm>
            <a:off x="4469236" y="482600"/>
            <a:ext cx="6805427" cy="5892800"/>
          </a:xfrm>
        </p:spPr>
        <p:txBody>
          <a:bodyPr>
            <a:normAutofit/>
          </a:bodyPr>
          <a:lstStyle>
            <a:lvl1pPr>
              <a:defRPr sz="2400"/>
            </a:lvl1pPr>
            <a:lvl2pPr>
              <a:defRPr sz="2000"/>
            </a:lvl2pPr>
            <a:lvl3pPr>
              <a:defRPr sz="18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a:p>
        </p:txBody>
      </p:sp>
      <p:sp>
        <p:nvSpPr>
          <p:cNvPr id="4" name="Text Placeholder 3"/>
          <p:cNvSpPr>
            <a:spLocks noGrp="1"/>
          </p:cNvSpPr>
          <p:nvPr>
            <p:ph type="body" sz="half" idx="2"/>
          </p:nvPr>
        </p:nvSpPr>
        <p:spPr>
          <a:xfrm>
            <a:off x="455612" y="4648200"/>
            <a:ext cx="3351927" cy="1727200"/>
          </a:xfrm>
        </p:spPr>
        <p:txBody>
          <a:bodyPr>
            <a:normAutofit/>
          </a:bodyPr>
          <a:lstStyle>
            <a:lvl1pPr marL="0" indent="0">
              <a:spcBef>
                <a:spcPts val="120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5" name="Date Placeholder 4"/>
          <p:cNvSpPr>
            <a:spLocks noGrp="1"/>
          </p:cNvSpPr>
          <p:nvPr>
            <p:ph type="dt" sz="half" idx="10"/>
          </p:nvPr>
        </p:nvSpPr>
        <p:spPr/>
        <p:txBody>
          <a:bodyPr/>
          <a:lstStyle/>
          <a:p>
            <a:fld id="{41B8DC91-5A3B-40CE-8C1D-279A8EF6E008}" type="datetime1">
              <a:rPr lang="en-US" smtClean="0"/>
              <a:t>11/20/2016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FBB78A-01B4-41F2-96B0-677A4A282832}" type="slidenum">
              <a:rPr lang="en-US" smtClean="0"/>
              <a:t>‹#›</a:t>
            </a:fld>
            <a:endParaRPr lang="en-US"/>
          </a:p>
        </p:txBody>
      </p:sp>
    </p:spTree>
    <p:extLst>
      <p:ext uri="{BB962C8B-B14F-4D97-AF65-F5344CB8AC3E}">
        <p14:creationId xmlns:p14="http://schemas.microsoft.com/office/powerpoint/2010/main" val="7891109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2082258" y="0"/>
            <a:ext cx="8024310" cy="6858000"/>
          </a:xfrm>
          <a:prstGeom prst="rect">
            <a:avLst/>
          </a:prstGeom>
          <a:gradFill flip="none" rotWithShape="1">
            <a:gsLst>
              <a:gs pos="0">
                <a:schemeClr val="bg1">
                  <a:alpha val="0"/>
                </a:schemeClr>
              </a:gs>
              <a:gs pos="100000">
                <a:schemeClr val="bg1">
                  <a:alpha val="55000"/>
                </a:schemeClr>
              </a:gs>
            </a:gsLst>
            <a:lin ang="7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2" name="Title 1"/>
          <p:cNvSpPr>
            <a:spLocks noGrp="1"/>
          </p:cNvSpPr>
          <p:nvPr>
            <p:ph type="title"/>
          </p:nvPr>
        </p:nvSpPr>
        <p:spPr>
          <a:xfrm>
            <a:off x="2437765" y="4800600"/>
            <a:ext cx="7313295" cy="762000"/>
          </a:xfrm>
        </p:spPr>
        <p:txBody>
          <a:bodyPr anchor="b">
            <a:normAutofit/>
          </a:bodyPr>
          <a:lstStyle>
            <a:lvl1pPr algn="l">
              <a:defRPr sz="2000" b="1">
                <a:effectLst/>
              </a:defRPr>
            </a:lvl1pPr>
          </a:lstStyle>
          <a:p>
            <a:r>
              <a:rPr lang="en-US"/>
              <a:t>Click to edit Master title style</a:t>
            </a:r>
            <a:endParaRPr/>
          </a:p>
        </p:txBody>
      </p:sp>
      <p:sp>
        <p:nvSpPr>
          <p:cNvPr id="3" name="Picture Placeholder 2"/>
          <p:cNvSpPr>
            <a:spLocks noGrp="1"/>
          </p:cNvSpPr>
          <p:nvPr>
            <p:ph type="pic" idx="1"/>
          </p:nvPr>
        </p:nvSpPr>
        <p:spPr>
          <a:xfrm>
            <a:off x="2437765" y="279401"/>
            <a:ext cx="7313295" cy="4448175"/>
          </a:xfrm>
        </p:spPr>
        <p:txBody>
          <a:bodyPr>
            <a:normAutofit/>
          </a:bodyPr>
          <a:lstStyle>
            <a:lvl1pPr marL="0" indent="0">
              <a:buNone/>
              <a:defRPr sz="2800"/>
            </a:lvl1pPr>
            <a:lvl2pPr marL="609493" indent="0">
              <a:buNone/>
              <a:defRPr sz="3700"/>
            </a:lvl2pPr>
            <a:lvl3pPr marL="1218987" indent="0">
              <a:buNone/>
              <a:defRPr sz="3200"/>
            </a:lvl3pPr>
            <a:lvl4pPr marL="1828480" indent="0">
              <a:buNone/>
              <a:defRPr sz="2700"/>
            </a:lvl4pPr>
            <a:lvl5pPr marL="2437973" indent="0">
              <a:buNone/>
              <a:defRPr sz="2700"/>
            </a:lvl5pPr>
            <a:lvl6pPr marL="3047467" indent="0">
              <a:buNone/>
              <a:defRPr sz="2700"/>
            </a:lvl6pPr>
            <a:lvl7pPr marL="3656960" indent="0">
              <a:buNone/>
              <a:defRPr sz="2700"/>
            </a:lvl7pPr>
            <a:lvl8pPr marL="4266453" indent="0">
              <a:buNone/>
              <a:defRPr sz="2700"/>
            </a:lvl8pPr>
            <a:lvl9pPr marL="4875947" indent="0">
              <a:buNone/>
              <a:defRPr sz="2700"/>
            </a:lvl9pPr>
          </a:lstStyle>
          <a:p>
            <a:r>
              <a:rPr lang="en-US"/>
              <a:t>Click icon to add picture</a:t>
            </a:r>
            <a:endParaRPr/>
          </a:p>
        </p:txBody>
      </p:sp>
      <p:sp>
        <p:nvSpPr>
          <p:cNvPr id="4" name="Text Placeholder 3"/>
          <p:cNvSpPr>
            <a:spLocks noGrp="1"/>
          </p:cNvSpPr>
          <p:nvPr>
            <p:ph type="body" sz="half" idx="2"/>
          </p:nvPr>
        </p:nvSpPr>
        <p:spPr>
          <a:xfrm>
            <a:off x="2437765" y="5562600"/>
            <a:ext cx="7313295" cy="812800"/>
          </a:xfrm>
        </p:spPr>
        <p:txBody>
          <a:bodyPr>
            <a:normAutofit/>
          </a:bodyPr>
          <a:lstStyle>
            <a:lvl1pPr marL="0" indent="0">
              <a:spcBef>
                <a:spcPts val="0"/>
              </a:spcBef>
              <a:buNone/>
              <a:defRPr sz="1600"/>
            </a:lvl1pPr>
            <a:lvl2pPr marL="609493" indent="0">
              <a:buNone/>
              <a:defRPr sz="1600"/>
            </a:lvl2pPr>
            <a:lvl3pPr marL="1218987" indent="0">
              <a:buNone/>
              <a:defRPr sz="1300"/>
            </a:lvl3pPr>
            <a:lvl4pPr marL="1828480" indent="0">
              <a:buNone/>
              <a:defRPr sz="1200"/>
            </a:lvl4pPr>
            <a:lvl5pPr marL="2437973" indent="0">
              <a:buNone/>
              <a:defRPr sz="1200"/>
            </a:lvl5pPr>
            <a:lvl6pPr marL="3047467" indent="0">
              <a:buNone/>
              <a:defRPr sz="1200"/>
            </a:lvl6pPr>
            <a:lvl7pPr marL="3656960" indent="0">
              <a:buNone/>
              <a:defRPr sz="1200"/>
            </a:lvl7pPr>
            <a:lvl8pPr marL="4266453" indent="0">
              <a:buNone/>
              <a:defRPr sz="1200"/>
            </a:lvl8pPr>
            <a:lvl9pPr marL="4875947" indent="0">
              <a:buNone/>
              <a:defRPr sz="1200"/>
            </a:lvl9pPr>
          </a:lstStyle>
          <a:p>
            <a:pPr lvl="0"/>
            <a:r>
              <a:rPr lang="en-US"/>
              <a:t>Edit Master text styles</a:t>
            </a:r>
          </a:p>
        </p:txBody>
      </p:sp>
      <p:sp>
        <p:nvSpPr>
          <p:cNvPr id="5" name="Date Placeholder 4"/>
          <p:cNvSpPr>
            <a:spLocks noGrp="1"/>
          </p:cNvSpPr>
          <p:nvPr>
            <p:ph type="dt" sz="half" idx="10"/>
          </p:nvPr>
        </p:nvSpPr>
        <p:spPr/>
        <p:txBody>
          <a:bodyPr/>
          <a:lstStyle/>
          <a:p>
            <a:fld id="{36B7C20A-B94A-4E20-B4B2-88A7825AE904}" type="datetime1">
              <a:rPr lang="en-US" smtClean="0"/>
              <a:t>11/20/2016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FBB78A-01B4-41F2-96B0-677A4A282832}" type="slidenum">
              <a:rPr lang="en-US" smtClean="0"/>
              <a:t>‹#›</a:t>
            </a:fld>
            <a:endParaRPr lang="en-US"/>
          </a:p>
        </p:txBody>
      </p:sp>
    </p:spTree>
    <p:extLst>
      <p:ext uri="{BB962C8B-B14F-4D97-AF65-F5344CB8AC3E}">
        <p14:creationId xmlns:p14="http://schemas.microsoft.com/office/powerpoint/2010/main" val="35213725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ltGray">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grpSp>
        <p:nvGrpSpPr>
          <p:cNvPr id="7" name="Group 6"/>
          <p:cNvGrpSpPr/>
          <p:nvPr/>
        </p:nvGrpSpPr>
        <p:grpSpPr>
          <a:xfrm>
            <a:off x="1620" y="0"/>
            <a:ext cx="12188952" cy="6858000"/>
            <a:chOff x="1620" y="0"/>
            <a:chExt cx="12188952" cy="6858000"/>
          </a:xfrm>
        </p:grpSpPr>
        <p:sp>
          <p:nvSpPr>
            <p:cNvPr id="10" name="Rectangle 9"/>
            <p:cNvSpPr/>
            <p:nvPr/>
          </p:nvSpPr>
          <p:spPr>
            <a:xfrm>
              <a:off x="1620" y="0"/>
              <a:ext cx="12188952" cy="6858000"/>
            </a:xfrm>
            <a:prstGeom prst="rect">
              <a:avLst/>
            </a:prstGeom>
            <a:gradFill flip="none" rotWithShape="1">
              <a:gsLst>
                <a:gs pos="0">
                  <a:schemeClr val="accent1">
                    <a:lumMod val="50000"/>
                  </a:schemeClr>
                </a:gs>
                <a:gs pos="58000">
                  <a:schemeClr val="accent1">
                    <a:lumMod val="40000"/>
                    <a:lumOff val="60000"/>
                  </a:schemeClr>
                </a:gs>
                <a:gs pos="100000">
                  <a:schemeClr val="accent1">
                    <a:lumMod val="5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sp>
          <p:nvSpPr>
            <p:cNvPr id="8" name="Rectangle 7"/>
            <p:cNvSpPr/>
            <p:nvPr/>
          </p:nvSpPr>
          <p:spPr>
            <a:xfrm>
              <a:off x="304721" y="0"/>
              <a:ext cx="11579384" cy="6858000"/>
            </a:xfrm>
            <a:prstGeom prst="rect">
              <a:avLst/>
            </a:prstGeom>
            <a:solidFill>
              <a:schemeClr val="accent1">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21899" tIns="60949" rIns="121899" bIns="60949" rtlCol="0" anchor="ctr"/>
            <a:lstStyle/>
            <a:p>
              <a:pPr algn="ctr"/>
              <a:endParaRPr/>
            </a:p>
          </p:txBody>
        </p:sp>
      </p:grpSp>
      <p:sp>
        <p:nvSpPr>
          <p:cNvPr id="4" name="Date Placeholder 3"/>
          <p:cNvSpPr>
            <a:spLocks noGrp="1"/>
          </p:cNvSpPr>
          <p:nvPr>
            <p:ph type="dt" sz="half" idx="2"/>
          </p:nvPr>
        </p:nvSpPr>
        <p:spPr>
          <a:xfrm>
            <a:off x="1117309" y="6400801"/>
            <a:ext cx="2742486" cy="320675"/>
          </a:xfrm>
          <a:prstGeom prst="rect">
            <a:avLst/>
          </a:prstGeom>
        </p:spPr>
        <p:txBody>
          <a:bodyPr vert="horz" lIns="121899" tIns="60949" rIns="121899" bIns="60949" rtlCol="0" anchor="b"/>
          <a:lstStyle>
            <a:lvl1pPr algn="l">
              <a:defRPr sz="1200">
                <a:solidFill>
                  <a:schemeClr val="tx2">
                    <a:lumMod val="50000"/>
                  </a:schemeClr>
                </a:solidFill>
              </a:defRPr>
            </a:lvl1pPr>
          </a:lstStyle>
          <a:p>
            <a:fld id="{859468AF-EFCF-4AAD-ACF4-3BA83EC4AF4E}" type="datetime1">
              <a:rPr lang="en-US" smtClean="0"/>
              <a:t>11/20/2016</a:t>
            </a:fld>
            <a:endParaRPr lang="en-US"/>
          </a:p>
        </p:txBody>
      </p:sp>
      <p:sp>
        <p:nvSpPr>
          <p:cNvPr id="5" name="Footer Placeholder 4"/>
          <p:cNvSpPr>
            <a:spLocks noGrp="1"/>
          </p:cNvSpPr>
          <p:nvPr>
            <p:ph type="ftr" sz="quarter" idx="3"/>
          </p:nvPr>
        </p:nvSpPr>
        <p:spPr>
          <a:xfrm>
            <a:off x="3907842" y="6400801"/>
            <a:ext cx="6216301" cy="320675"/>
          </a:xfrm>
          <a:prstGeom prst="rect">
            <a:avLst/>
          </a:prstGeom>
        </p:spPr>
        <p:txBody>
          <a:bodyPr vert="horz" lIns="121899" tIns="60949" rIns="121899" bIns="60949" rtlCol="0" anchor="b"/>
          <a:lstStyle>
            <a:lvl1pPr algn="ctr">
              <a:defRPr sz="1200">
                <a:solidFill>
                  <a:schemeClr val="tx2">
                    <a:lumMod val="50000"/>
                  </a:schemeClr>
                </a:solidFill>
              </a:defRPr>
            </a:lvl1pPr>
          </a:lstStyle>
          <a:p>
            <a:endParaRPr lang="en-US"/>
          </a:p>
        </p:txBody>
      </p:sp>
      <p:sp>
        <p:nvSpPr>
          <p:cNvPr id="6" name="Slide Number Placeholder 5"/>
          <p:cNvSpPr>
            <a:spLocks noGrp="1"/>
          </p:cNvSpPr>
          <p:nvPr>
            <p:ph type="sldNum" sz="quarter" idx="4"/>
          </p:nvPr>
        </p:nvSpPr>
        <p:spPr>
          <a:xfrm>
            <a:off x="10167146" y="6400801"/>
            <a:ext cx="1107518" cy="320675"/>
          </a:xfrm>
          <a:prstGeom prst="rect">
            <a:avLst/>
          </a:prstGeom>
        </p:spPr>
        <p:txBody>
          <a:bodyPr vert="horz" lIns="121899" tIns="60949" rIns="121899" bIns="60949" rtlCol="0" anchor="b"/>
          <a:lstStyle>
            <a:lvl1pPr algn="r">
              <a:defRPr sz="1200">
                <a:solidFill>
                  <a:schemeClr val="tx2">
                    <a:lumMod val="50000"/>
                  </a:schemeClr>
                </a:solidFill>
              </a:defRPr>
            </a:lvl1pPr>
          </a:lstStyle>
          <a:p>
            <a:fld id="{EB37DED6-D4C7-42EE-AB49-D2E39E64FDE4}" type="slidenum">
              <a:rPr lang="en-US" smtClean="0"/>
              <a:pPr/>
              <a:t>‹#›</a:t>
            </a:fld>
            <a:endParaRPr lang="en-US"/>
          </a:p>
        </p:txBody>
      </p:sp>
      <p:sp>
        <p:nvSpPr>
          <p:cNvPr id="3" name="Text Placeholder 2"/>
          <p:cNvSpPr>
            <a:spLocks noGrp="1"/>
          </p:cNvSpPr>
          <p:nvPr>
            <p:ph type="body" idx="1"/>
          </p:nvPr>
        </p:nvSpPr>
        <p:spPr>
          <a:xfrm>
            <a:off x="1117309" y="1701800"/>
            <a:ext cx="10157354" cy="4470400"/>
          </a:xfrm>
          <a:prstGeom prst="rect">
            <a:avLst/>
          </a:prstGeom>
        </p:spPr>
        <p:txBody>
          <a:bodyPr vert="horz" lIns="121899" tIns="60949" rIns="121899" bIns="60949"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 name="Title Placeholder 1"/>
          <p:cNvSpPr>
            <a:spLocks noGrp="1"/>
          </p:cNvSpPr>
          <p:nvPr>
            <p:ph type="title"/>
          </p:nvPr>
        </p:nvSpPr>
        <p:spPr>
          <a:xfrm>
            <a:off x="1117309" y="76200"/>
            <a:ext cx="10157354" cy="1397000"/>
          </a:xfrm>
          <a:prstGeom prst="rect">
            <a:avLst/>
          </a:prstGeom>
        </p:spPr>
        <p:txBody>
          <a:bodyPr vert="horz" lIns="121899" tIns="60949" rIns="121899" bIns="60949" rtlCol="0" anchor="b">
            <a:normAutofit/>
          </a:bodyPr>
          <a:lstStyle/>
          <a:p>
            <a:r>
              <a:rPr lang="en-US"/>
              <a:t>Click to edit Master title style</a:t>
            </a:r>
            <a:endParaRPr dirty="0"/>
          </a:p>
        </p:txBody>
      </p:sp>
    </p:spTree>
    <p:extLst>
      <p:ext uri="{BB962C8B-B14F-4D97-AF65-F5344CB8AC3E}">
        <p14:creationId xmlns:p14="http://schemas.microsoft.com/office/powerpoint/2010/main" val="2060187724"/>
      </p:ext>
    </p:extLst>
  </p:cSld>
  <p:clrMap bg1="lt1" tx1="dk1" bg2="lt2" tx2="dk2" accent1="accent1" accent2="accent2" accent3="accent3" accent4="accent4" accent5="accent5" accent6="accent6" hlink="hlink" folHlink="folHlink"/>
  <p:sldLayoutIdLst>
    <p:sldLayoutId id="2147483693" r:id="rId1"/>
    <p:sldLayoutId id="2147483694" r:id="rId2"/>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1218987" rtl="0" eaLnBrk="1" latinLnBrk="0" hangingPunct="1">
        <a:lnSpc>
          <a:spcPct val="85000"/>
        </a:lnSpc>
        <a:spcBef>
          <a:spcPct val="0"/>
        </a:spcBef>
        <a:buNone/>
        <a:tabLst/>
        <a:defRPr sz="4400" b="0" kern="1200" cap="none" baseline="0">
          <a:solidFill>
            <a:schemeClr val="accent2"/>
          </a:solidFill>
          <a:effectLst/>
          <a:latin typeface="+mj-lt"/>
          <a:ea typeface="+mj-ea"/>
          <a:cs typeface="+mj-cs"/>
        </a:defRPr>
      </a:lvl1pPr>
    </p:titleStyle>
    <p:bodyStyle>
      <a:lvl1pPr marL="304747" indent="-304747" algn="l" defTabSz="1218987" rtl="0" eaLnBrk="1" latinLnBrk="0" hangingPunct="1">
        <a:lnSpc>
          <a:spcPct val="95000"/>
        </a:lnSpc>
        <a:spcBef>
          <a:spcPts val="1866"/>
        </a:spcBef>
        <a:buClr>
          <a:schemeClr val="accent6">
            <a:lumMod val="75000"/>
          </a:schemeClr>
        </a:buClr>
        <a:buSzPct val="100000"/>
        <a:buFont typeface="Arial" pitchFamily="34" charset="0"/>
        <a:buChar char="•"/>
        <a:defRPr sz="24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20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5pPr>
      <a:lvl6pPr marL="2437973"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6pPr>
      <a:lvl7pPr marL="2864619"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7pPr>
      <a:lvl8pPr marL="3291264"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8pPr>
      <a:lvl9pPr marL="3778859"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9pPr>
    </p:bodyStyle>
    <p:otherStyle>
      <a:defPPr>
        <a:defRPr/>
      </a:defPPr>
      <a:lvl1pPr marL="0" algn="l" defTabSz="1218987" rtl="0" eaLnBrk="1" latinLnBrk="0" hangingPunct="1">
        <a:defRPr sz="2400" kern="1200">
          <a:solidFill>
            <a:schemeClr val="tx1"/>
          </a:solidFill>
          <a:latin typeface="+mn-lt"/>
          <a:ea typeface="+mn-ea"/>
          <a:cs typeface="+mn-cs"/>
        </a:defRPr>
      </a:lvl1pPr>
      <a:lvl2pPr marL="609493" algn="l" defTabSz="1218987" rtl="0" eaLnBrk="1" latinLnBrk="0" hangingPunct="1">
        <a:defRPr sz="2400" kern="1200">
          <a:solidFill>
            <a:schemeClr val="tx1"/>
          </a:solidFill>
          <a:latin typeface="+mn-lt"/>
          <a:ea typeface="+mn-ea"/>
          <a:cs typeface="+mn-cs"/>
        </a:defRPr>
      </a:lvl2pPr>
      <a:lvl3pPr marL="1218987" algn="l" defTabSz="1218987" rtl="0" eaLnBrk="1" latinLnBrk="0" hangingPunct="1">
        <a:defRPr sz="2400" kern="1200">
          <a:solidFill>
            <a:schemeClr val="tx1"/>
          </a:solidFill>
          <a:latin typeface="+mn-lt"/>
          <a:ea typeface="+mn-ea"/>
          <a:cs typeface="+mn-cs"/>
        </a:defRPr>
      </a:lvl3pPr>
      <a:lvl4pPr marL="1828480" algn="l" defTabSz="1218987" rtl="0" eaLnBrk="1" latinLnBrk="0" hangingPunct="1">
        <a:defRPr sz="2400" kern="1200">
          <a:solidFill>
            <a:schemeClr val="tx1"/>
          </a:solidFill>
          <a:latin typeface="+mn-lt"/>
          <a:ea typeface="+mn-ea"/>
          <a:cs typeface="+mn-cs"/>
        </a:defRPr>
      </a:lvl4pPr>
      <a:lvl5pPr marL="2437973" algn="l" defTabSz="1218987" rtl="0" eaLnBrk="1" latinLnBrk="0" hangingPunct="1">
        <a:defRPr sz="2400" kern="1200">
          <a:solidFill>
            <a:schemeClr val="tx1"/>
          </a:solidFill>
          <a:latin typeface="+mn-lt"/>
          <a:ea typeface="+mn-ea"/>
          <a:cs typeface="+mn-cs"/>
        </a:defRPr>
      </a:lvl5pPr>
      <a:lvl6pPr marL="3047467" algn="l" defTabSz="1218987" rtl="0" eaLnBrk="1" latinLnBrk="0" hangingPunct="1">
        <a:defRPr sz="2400" kern="1200">
          <a:solidFill>
            <a:schemeClr val="tx1"/>
          </a:solidFill>
          <a:latin typeface="+mn-lt"/>
          <a:ea typeface="+mn-ea"/>
          <a:cs typeface="+mn-cs"/>
        </a:defRPr>
      </a:lvl6pPr>
      <a:lvl7pPr marL="3656960" algn="l" defTabSz="1218987" rtl="0" eaLnBrk="1" latinLnBrk="0" hangingPunct="1">
        <a:defRPr sz="2400" kern="1200">
          <a:solidFill>
            <a:schemeClr val="tx1"/>
          </a:solidFill>
          <a:latin typeface="+mn-lt"/>
          <a:ea typeface="+mn-ea"/>
          <a:cs typeface="+mn-cs"/>
        </a:defRPr>
      </a:lvl7pPr>
      <a:lvl8pPr marL="4266453" algn="l" defTabSz="1218987" rtl="0" eaLnBrk="1" latinLnBrk="0" hangingPunct="1">
        <a:defRPr sz="2400" kern="1200">
          <a:solidFill>
            <a:schemeClr val="tx1"/>
          </a:solidFill>
          <a:latin typeface="+mn-lt"/>
          <a:ea typeface="+mn-ea"/>
          <a:cs typeface="+mn-cs"/>
        </a:defRPr>
      </a:lvl8pPr>
      <a:lvl9pPr marL="4875947" algn="l" defTabSz="1218987"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4a"/><Relationship Id="rId1" Type="http://schemas.microsoft.com/office/2007/relationships/media" Target="../media/media1.m4a"/><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audio" Target="../media/media10.m4a"/><Relationship Id="rId2" Type="http://schemas.microsoft.com/office/2007/relationships/media" Target="../media/media10.m4a"/><Relationship Id="rId1" Type="http://schemas.openxmlformats.org/officeDocument/2006/relationships/tags" Target="../tags/tag7.xml"/><Relationship Id="rId6" Type="http://schemas.openxmlformats.org/officeDocument/2006/relationships/image" Target="../media/image5.png"/><Relationship Id="rId5" Type="http://schemas.openxmlformats.org/officeDocument/2006/relationships/notesSlide" Target="../notesSlides/notesSlide8.xml"/><Relationship Id="rId4"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media/media11.m4a"/><Relationship Id="rId7" Type="http://schemas.microsoft.com/office/2007/relationships/hdphoto" Target="../media/hdphoto1.wdp"/><Relationship Id="rId2" Type="http://schemas.microsoft.com/office/2007/relationships/media" Target="../media/media11.m4a"/><Relationship Id="rId1" Type="http://schemas.openxmlformats.org/officeDocument/2006/relationships/tags" Target="../tags/tag8.xml"/><Relationship Id="rId6" Type="http://schemas.openxmlformats.org/officeDocument/2006/relationships/image" Target="../media/image9.png"/><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audio" Target="../media/media12.m4a"/><Relationship Id="rId7" Type="http://schemas.microsoft.com/office/2007/relationships/hdphoto" Target="../media/hdphoto2.wdp"/><Relationship Id="rId2" Type="http://schemas.microsoft.com/office/2007/relationships/media" Target="../media/media12.m4a"/><Relationship Id="rId1" Type="http://schemas.openxmlformats.org/officeDocument/2006/relationships/tags" Target="../tags/tag9.xml"/><Relationship Id="rId6" Type="http://schemas.openxmlformats.org/officeDocument/2006/relationships/image" Target="../media/image10.png"/><Relationship Id="rId5" Type="http://schemas.openxmlformats.org/officeDocument/2006/relationships/notesSlide" Target="../notesSlides/notesSlide10.xml"/><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audio" Target="../media/media13.m4a"/><Relationship Id="rId2" Type="http://schemas.microsoft.com/office/2007/relationships/media" Target="../media/media13.m4a"/><Relationship Id="rId1" Type="http://schemas.openxmlformats.org/officeDocument/2006/relationships/tags" Target="../tags/tag10.xml"/><Relationship Id="rId6" Type="http://schemas.openxmlformats.org/officeDocument/2006/relationships/image" Target="../media/image5.png"/><Relationship Id="rId5" Type="http://schemas.openxmlformats.org/officeDocument/2006/relationships/notesSlide" Target="../notesSlides/notesSlide11.xml"/><Relationship Id="rId4"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4.m4a"/><Relationship Id="rId1" Type="http://schemas.microsoft.com/office/2007/relationships/media" Target="../media/media14.m4a"/><Relationship Id="rId4" Type="http://schemas.openxmlformats.org/officeDocument/2006/relationships/image" Target="../media/image5.pn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6.m4a"/><Relationship Id="rId1" Type="http://schemas.microsoft.com/office/2007/relationships/media" Target="../media/media16.m4a"/><Relationship Id="rId4" Type="http://schemas.openxmlformats.org/officeDocument/2006/relationships/image" Target="../media/image5.pn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17.m4a"/><Relationship Id="rId1" Type="http://schemas.microsoft.com/office/2007/relationships/media" Target="../media/media17.m4a"/><Relationship Id="rId5" Type="http://schemas.openxmlformats.org/officeDocument/2006/relationships/image" Target="../media/image5.png"/><Relationship Id="rId4" Type="http://schemas.openxmlformats.org/officeDocument/2006/relationships/notesSlide" Target="../notesSlides/notesSlide12.xml"/></Relationships>
</file>

<file path=ppt/slides/_rels/slide2.xml.rels><?xml version="1.0" encoding="UTF-8" standalone="yes"?>
<Relationships xmlns="http://schemas.openxmlformats.org/package/2006/relationships"><Relationship Id="rId3" Type="http://schemas.openxmlformats.org/officeDocument/2006/relationships/audio" Target="../media/media2.m4a"/><Relationship Id="rId2" Type="http://schemas.microsoft.com/office/2007/relationships/media" Target="../media/media2.m4a"/><Relationship Id="rId1" Type="http://schemas.openxmlformats.org/officeDocument/2006/relationships/tags" Target="../tags/tag1.xml"/><Relationship Id="rId6" Type="http://schemas.openxmlformats.org/officeDocument/2006/relationships/image" Target="../media/image5.pn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audio" Target="../media/media3.m4a"/><Relationship Id="rId2" Type="http://schemas.microsoft.com/office/2007/relationships/media" Target="../media/media3.m4a"/><Relationship Id="rId1" Type="http://schemas.openxmlformats.org/officeDocument/2006/relationships/tags" Target="../tags/tag2.xml"/><Relationship Id="rId6" Type="http://schemas.openxmlformats.org/officeDocument/2006/relationships/image" Target="../media/image5.png"/><Relationship Id="rId5" Type="http://schemas.openxmlformats.org/officeDocument/2006/relationships/notesSlide" Target="../notesSlides/notesSlide3.xml"/><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audio" Target="../media/media4.m4a"/><Relationship Id="rId7" Type="http://schemas.openxmlformats.org/officeDocument/2006/relationships/image" Target="../media/image5.png"/><Relationship Id="rId2" Type="http://schemas.microsoft.com/office/2007/relationships/media" Target="../media/media4.m4a"/><Relationship Id="rId1" Type="http://schemas.openxmlformats.org/officeDocument/2006/relationships/tags" Target="../tags/tag3.xml"/><Relationship Id="rId6" Type="http://schemas.openxmlformats.org/officeDocument/2006/relationships/image" Target="../media/image6.jpg"/><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5.m4a"/><Relationship Id="rId1" Type="http://schemas.microsoft.com/office/2007/relationships/media" Target="../media/media5.m4a"/><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audio" Target="../media/media6.m4a"/><Relationship Id="rId7" Type="http://schemas.openxmlformats.org/officeDocument/2006/relationships/image" Target="../media/image5.png"/><Relationship Id="rId2" Type="http://schemas.microsoft.com/office/2007/relationships/media" Target="../media/media6.m4a"/><Relationship Id="rId1" Type="http://schemas.openxmlformats.org/officeDocument/2006/relationships/tags" Target="../tags/tag4.xml"/><Relationship Id="rId6" Type="http://schemas.openxmlformats.org/officeDocument/2006/relationships/image" Target="../media/image7.jpg"/><Relationship Id="rId5" Type="http://schemas.openxmlformats.org/officeDocument/2006/relationships/notesSlide" Target="../notesSlides/notesSlide5.xml"/><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media7.m4a"/><Relationship Id="rId7" Type="http://schemas.openxmlformats.org/officeDocument/2006/relationships/image" Target="../media/image5.png"/><Relationship Id="rId2" Type="http://schemas.microsoft.com/office/2007/relationships/media" Target="../media/media7.m4a"/><Relationship Id="rId1" Type="http://schemas.openxmlformats.org/officeDocument/2006/relationships/tags" Target="../tags/tag5.xml"/><Relationship Id="rId6" Type="http://schemas.openxmlformats.org/officeDocument/2006/relationships/image" Target="../media/image8.png"/><Relationship Id="rId5" Type="http://schemas.openxmlformats.org/officeDocument/2006/relationships/notesSlide" Target="../notesSlides/notesSlide6.xml"/><Relationship Id="rId4"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media8.m4a"/><Relationship Id="rId2" Type="http://schemas.microsoft.com/office/2007/relationships/media" Target="../media/media8.m4a"/><Relationship Id="rId1" Type="http://schemas.openxmlformats.org/officeDocument/2006/relationships/tags" Target="../tags/tag6.xml"/><Relationship Id="rId6" Type="http://schemas.openxmlformats.org/officeDocument/2006/relationships/image" Target="../media/image5.png"/><Relationship Id="rId5" Type="http://schemas.openxmlformats.org/officeDocument/2006/relationships/notesSlide" Target="../notesSlides/notesSlide7.xml"/><Relationship Id="rId4"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audio" Target="../media/media9.m4a"/><Relationship Id="rId1" Type="http://schemas.microsoft.com/office/2007/relationships/media" Target="../media/media9.m4a"/><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ubtitle 4"/>
          <p:cNvSpPr>
            <a:spLocks noGrp="1"/>
          </p:cNvSpPr>
          <p:nvPr>
            <p:ph type="subTitle" idx="1"/>
          </p:nvPr>
        </p:nvSpPr>
        <p:spPr/>
        <p:txBody>
          <a:bodyPr/>
          <a:lstStyle/>
          <a:p>
            <a:r>
              <a:rPr lang="en-US" dirty="0"/>
              <a:t>Lori Nicole Clark, MSN, RN</a:t>
            </a:r>
          </a:p>
        </p:txBody>
      </p:sp>
      <p:sp>
        <p:nvSpPr>
          <p:cNvPr id="2" name="Title 1"/>
          <p:cNvSpPr>
            <a:spLocks noGrp="1"/>
          </p:cNvSpPr>
          <p:nvPr>
            <p:ph type="ctrTitle"/>
          </p:nvPr>
        </p:nvSpPr>
        <p:spPr/>
        <p:txBody>
          <a:bodyPr/>
          <a:lstStyle/>
          <a:p>
            <a:r>
              <a:rPr lang="en-US" dirty="0"/>
              <a:t>Adult Learning Theory</a:t>
            </a:r>
          </a:p>
        </p:txBody>
      </p:sp>
      <p:pic>
        <p:nvPicPr>
          <p:cNvPr id="6" name="Audio 5">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49063" y="6218238"/>
            <a:ext cx="487362" cy="487362"/>
          </a:xfrm>
          <a:prstGeom prst="rect">
            <a:avLst/>
          </a:prstGeom>
        </p:spPr>
      </p:pic>
    </p:spTree>
    <p:extLst>
      <p:ext uri="{BB962C8B-B14F-4D97-AF65-F5344CB8AC3E}">
        <p14:creationId xmlns:p14="http://schemas.microsoft.com/office/powerpoint/2010/main" val="168988781"/>
      </p:ext>
    </p:extLst>
  </p:cSld>
  <p:clrMapOvr>
    <a:masterClrMapping/>
  </p:clrMapOvr>
  <mc:AlternateContent xmlns:mc="http://schemas.openxmlformats.org/markup-compatibility/2006">
    <mc:Choice xmlns:p14="http://schemas.microsoft.com/office/powerpoint/2010/main" Requires="p14">
      <p:transition spd="med" p14:dur="700" advTm="24890">
        <p:fade/>
      </p:transition>
    </mc:Choice>
    <mc:Fallback>
      <p:transition spd="med" advTm="2489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6"/>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Transformative Learning</a:t>
            </a:r>
          </a:p>
        </p:txBody>
      </p:sp>
      <p:sp>
        <p:nvSpPr>
          <p:cNvPr id="4" name="Text Placeholder 3"/>
          <p:cNvSpPr>
            <a:spLocks noGrp="1"/>
          </p:cNvSpPr>
          <p:nvPr>
            <p:ph type="body" idx="1"/>
          </p:nvPr>
        </p:nvSpPr>
        <p:spPr>
          <a:xfrm>
            <a:off x="760412" y="1981200"/>
            <a:ext cx="4973041" cy="457200"/>
          </a:xfrm>
        </p:spPr>
        <p:txBody>
          <a:bodyPr/>
          <a:lstStyle/>
          <a:p>
            <a:endParaRPr lang="en-US" dirty="0"/>
          </a:p>
          <a:p>
            <a:endParaRPr lang="en-US" dirty="0"/>
          </a:p>
          <a:p>
            <a:endParaRPr lang="en-US" dirty="0"/>
          </a:p>
          <a:p>
            <a:endParaRPr lang="en-US" dirty="0"/>
          </a:p>
          <a:p>
            <a:r>
              <a:rPr lang="en-US" dirty="0"/>
              <a:t>Main Idea of Theory	</a:t>
            </a:r>
          </a:p>
        </p:txBody>
      </p:sp>
      <p:sp>
        <p:nvSpPr>
          <p:cNvPr id="3" name="Content Placeholder 2"/>
          <p:cNvSpPr>
            <a:spLocks noGrp="1"/>
          </p:cNvSpPr>
          <p:nvPr>
            <p:ph sz="half" idx="2"/>
          </p:nvPr>
        </p:nvSpPr>
        <p:spPr>
          <a:xfrm>
            <a:off x="760412" y="2557272"/>
            <a:ext cx="3733800" cy="2971800"/>
          </a:xfrm>
        </p:spPr>
        <p:txBody>
          <a:bodyPr>
            <a:normAutofit/>
          </a:bodyPr>
          <a:lstStyle/>
          <a:p>
            <a:r>
              <a:rPr lang="en-US" dirty="0"/>
              <a:t>Disorientating Dilemma</a:t>
            </a:r>
          </a:p>
          <a:p>
            <a:r>
              <a:rPr lang="en-US" dirty="0"/>
              <a:t>Unify Education</a:t>
            </a:r>
          </a:p>
          <a:p>
            <a:r>
              <a:rPr lang="en-US" dirty="0"/>
              <a:t>Learner’s Experience</a:t>
            </a:r>
          </a:p>
          <a:p>
            <a:r>
              <a:rPr lang="en-US" dirty="0"/>
              <a:t>Explain Learning</a:t>
            </a:r>
          </a:p>
          <a:p>
            <a:endParaRPr lang="en-US" dirty="0"/>
          </a:p>
        </p:txBody>
      </p:sp>
      <p:sp>
        <p:nvSpPr>
          <p:cNvPr id="5" name="Text Placeholder 4"/>
          <p:cNvSpPr>
            <a:spLocks noGrp="1"/>
          </p:cNvSpPr>
          <p:nvPr>
            <p:ph type="body" sz="quarter" idx="3"/>
          </p:nvPr>
        </p:nvSpPr>
        <p:spPr>
          <a:xfrm>
            <a:off x="6551612" y="1981200"/>
            <a:ext cx="4973041" cy="457200"/>
          </a:xfrm>
        </p:spPr>
        <p:txBody>
          <a:bodyPr/>
          <a:lstStyle/>
          <a:p>
            <a:pPr algn="r"/>
            <a:r>
              <a:rPr lang="en-US" dirty="0"/>
              <a:t>Learner Characteristics</a:t>
            </a:r>
          </a:p>
        </p:txBody>
      </p:sp>
      <p:sp>
        <p:nvSpPr>
          <p:cNvPr id="6" name="Content Placeholder 5"/>
          <p:cNvSpPr>
            <a:spLocks noGrp="1"/>
          </p:cNvSpPr>
          <p:nvPr>
            <p:ph sz="quarter" idx="4"/>
          </p:nvPr>
        </p:nvSpPr>
        <p:spPr>
          <a:xfrm>
            <a:off x="7618411" y="2590800"/>
            <a:ext cx="3656251" cy="3048000"/>
          </a:xfrm>
        </p:spPr>
        <p:txBody>
          <a:bodyPr/>
          <a:lstStyle/>
          <a:p>
            <a:pPr algn="r"/>
            <a:r>
              <a:rPr lang="en-US" dirty="0"/>
              <a:t>Self Examine</a:t>
            </a:r>
          </a:p>
          <a:p>
            <a:pPr algn="r"/>
            <a:r>
              <a:rPr lang="en-US" dirty="0"/>
              <a:t>Rationalize variation</a:t>
            </a:r>
          </a:p>
          <a:p>
            <a:pPr algn="r"/>
            <a:r>
              <a:rPr lang="en-US" dirty="0"/>
              <a:t>Ownership/responsibility</a:t>
            </a:r>
          </a:p>
          <a:p>
            <a:pPr algn="r"/>
            <a:r>
              <a:rPr lang="en-US" dirty="0"/>
              <a:t>New perspective</a:t>
            </a:r>
          </a:p>
          <a:p>
            <a:pPr algn="r"/>
            <a:endParaRPr lang="en-US" dirty="0"/>
          </a:p>
          <a:p>
            <a:endParaRPr lang="en-US" dirty="0"/>
          </a:p>
        </p:txBody>
      </p:sp>
      <p:sp>
        <p:nvSpPr>
          <p:cNvPr id="7" name="Content Placeholder 2"/>
          <p:cNvSpPr txBox="1">
            <a:spLocks/>
          </p:cNvSpPr>
          <p:nvPr/>
        </p:nvSpPr>
        <p:spPr>
          <a:xfrm>
            <a:off x="4938686" y="2133600"/>
            <a:ext cx="2514600" cy="3215640"/>
          </a:xfrm>
          <a:prstGeom prst="rect">
            <a:avLst/>
          </a:prstGeom>
        </p:spPr>
        <p:txBody>
          <a:bodyPr vert="horz" lIns="121899" tIns="60949" rIns="121899" bIns="60949" rtlCol="0">
            <a:normAutofit/>
          </a:bodyPr>
          <a:lstStyle>
            <a:lvl1pPr marL="304747" indent="-304747" algn="l" defTabSz="1218987" rtl="0" eaLnBrk="1" latinLnBrk="0" hangingPunct="1">
              <a:lnSpc>
                <a:spcPct val="95000"/>
              </a:lnSpc>
              <a:spcBef>
                <a:spcPts val="1866"/>
              </a:spcBef>
              <a:buClr>
                <a:schemeClr val="accent6">
                  <a:lumMod val="75000"/>
                </a:schemeClr>
              </a:buClr>
              <a:buSzPct val="100000"/>
              <a:buFont typeface="Arial" pitchFamily="34" charset="0"/>
              <a:buChar char="•"/>
              <a:defRPr sz="20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5pPr>
            <a:lvl6pPr marL="2011328"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6pPr>
            <a:lvl7pPr marL="2011328"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7pPr>
            <a:lvl8pPr marL="2011328"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8pPr>
            <a:lvl9pPr marL="2011328"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9pPr>
          </a:lstStyle>
          <a:p>
            <a:pPr marL="0" indent="0" algn="ctr">
              <a:buNone/>
            </a:pPr>
            <a:endParaRPr lang="en-US" b="1" dirty="0"/>
          </a:p>
          <a:p>
            <a:pPr marL="0" indent="0" algn="ctr">
              <a:buNone/>
            </a:pPr>
            <a:r>
              <a:rPr lang="en-US" b="1" dirty="0"/>
              <a:t>Knowing</a:t>
            </a:r>
          </a:p>
          <a:p>
            <a:pPr marL="0" indent="0" algn="ctr">
              <a:buNone/>
            </a:pPr>
            <a:r>
              <a:rPr lang="en-US" b="1" dirty="0"/>
              <a:t>Planning</a:t>
            </a:r>
          </a:p>
          <a:p>
            <a:pPr marL="0" indent="0" algn="ctr">
              <a:buNone/>
            </a:pPr>
            <a:r>
              <a:rPr lang="en-US" b="1" dirty="0"/>
              <a:t>Evaluating</a:t>
            </a:r>
          </a:p>
          <a:p>
            <a:pPr marL="0" indent="0" algn="ctr">
              <a:buNone/>
            </a:pPr>
            <a:r>
              <a:rPr lang="en-US" b="1" dirty="0"/>
              <a:t>Understanding</a:t>
            </a:r>
          </a:p>
          <a:p>
            <a:pPr marL="0" indent="0" algn="ctr">
              <a:buNone/>
            </a:pPr>
            <a:endParaRPr lang="en-US" dirty="0"/>
          </a:p>
        </p:txBody>
      </p:sp>
      <p:pic>
        <p:nvPicPr>
          <p:cNvPr id="11" name="Audio 10">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1097249794"/>
      </p:ext>
    </p:extLst>
  </p:cSld>
  <p:clrMapOvr>
    <a:masterClrMapping/>
  </p:clrMapOvr>
  <mc:AlternateContent xmlns:mc="http://schemas.openxmlformats.org/markup-compatibility/2006">
    <mc:Choice xmlns:p14="http://schemas.microsoft.com/office/powerpoint/2010/main" Requires="p14">
      <p:transition spd="med" p14:dur="700" advTm="169553">
        <p:fade/>
      </p:transition>
    </mc:Choice>
    <mc:Fallback>
      <p:transition spd="med" advTm="16955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26" presetClass="entr" presetSubtype="0" fill="hold" nodeType="clickEffect">
                                  <p:stCondLst>
                                    <p:cond delay="0"/>
                                  </p:stCondLst>
                                  <p:childTnLst>
                                    <p:set>
                                      <p:cBhvr>
                                        <p:cTn id="10" dur="1" fill="hold">
                                          <p:stCondLst>
                                            <p:cond delay="0"/>
                                          </p:stCondLst>
                                        </p:cTn>
                                        <p:tgtEl>
                                          <p:spTgt spid="4">
                                            <p:txEl>
                                              <p:pRg st="4" end="4"/>
                                            </p:txEl>
                                          </p:spTgt>
                                        </p:tgtEl>
                                        <p:attrNameLst>
                                          <p:attrName>style.visibility</p:attrName>
                                        </p:attrNameLst>
                                      </p:cBhvr>
                                      <p:to>
                                        <p:strVal val="visible"/>
                                      </p:to>
                                    </p:set>
                                    <p:animEffect transition="in" filter="wipe(down)">
                                      <p:cBhvr>
                                        <p:cTn id="11" dur="580">
                                          <p:stCondLst>
                                            <p:cond delay="0"/>
                                          </p:stCondLst>
                                        </p:cTn>
                                        <p:tgtEl>
                                          <p:spTgt spid="4">
                                            <p:txEl>
                                              <p:pRg st="4" end="4"/>
                                            </p:txEl>
                                          </p:spTgt>
                                        </p:tgtEl>
                                      </p:cBhvr>
                                    </p:animEffect>
                                    <p:anim calcmode="lin" valueType="num">
                                      <p:cBhvr>
                                        <p:cTn id="12" dur="1822" tmFilter="0,0; 0.14,0.36; 0.43,0.73; 0.71,0.91; 1.0,1.0">
                                          <p:stCondLst>
                                            <p:cond delay="0"/>
                                          </p:stCondLst>
                                        </p:cTn>
                                        <p:tgtEl>
                                          <p:spTgt spid="4">
                                            <p:txEl>
                                              <p:pRg st="4" end="4"/>
                                            </p:txEl>
                                          </p:spTgt>
                                        </p:tgtEl>
                                        <p:attrNameLst>
                                          <p:attrName>ppt_x</p:attrName>
                                        </p:attrNameLst>
                                      </p:cBhvr>
                                      <p:tavLst>
                                        <p:tav tm="0">
                                          <p:val>
                                            <p:strVal val="#ppt_x-0.25"/>
                                          </p:val>
                                        </p:tav>
                                        <p:tav tm="100000">
                                          <p:val>
                                            <p:strVal val="#ppt_x"/>
                                          </p:val>
                                        </p:tav>
                                      </p:tavLst>
                                    </p:anim>
                                    <p:anim calcmode="lin" valueType="num">
                                      <p:cBhvr>
                                        <p:cTn id="13" dur="664" tmFilter="0.0,0.0; 0.25,0.07; 0.50,0.2; 0.75,0.467; 1.0,1.0">
                                          <p:stCondLst>
                                            <p:cond delay="0"/>
                                          </p:stCondLst>
                                        </p:cTn>
                                        <p:tgtEl>
                                          <p:spTgt spid="4">
                                            <p:txEl>
                                              <p:pRg st="4" end="4"/>
                                            </p:txEl>
                                          </p:spTgt>
                                        </p:tgtEl>
                                        <p:attrNameLst>
                                          <p:attrName>ppt_y</p:attrName>
                                        </p:attrNameLst>
                                      </p:cBhvr>
                                      <p:tavLst>
                                        <p:tav tm="0" fmla="#ppt_y-sin(pi*$)/3">
                                          <p:val>
                                            <p:fltVal val="0.5"/>
                                          </p:val>
                                        </p:tav>
                                        <p:tav tm="100000">
                                          <p:val>
                                            <p:fltVal val="1"/>
                                          </p:val>
                                        </p:tav>
                                      </p:tavLst>
                                    </p:anim>
                                    <p:anim calcmode="lin" valueType="num">
                                      <p:cBhvr>
                                        <p:cTn id="14" dur="664" tmFilter="0, 0; 0.125,0.2665; 0.25,0.4; 0.375,0.465; 0.5,0.5;  0.625,0.535; 0.75,0.6; 0.875,0.7335; 1,1">
                                          <p:stCondLst>
                                            <p:cond delay="664"/>
                                          </p:stCondLst>
                                        </p:cTn>
                                        <p:tgtEl>
                                          <p:spTgt spid="4">
                                            <p:txEl>
                                              <p:pRg st="4" end="4"/>
                                            </p:txEl>
                                          </p:spTgt>
                                        </p:tgtEl>
                                        <p:attrNameLst>
                                          <p:attrName>ppt_y</p:attrName>
                                        </p:attrNameLst>
                                      </p:cBhvr>
                                      <p:tavLst>
                                        <p:tav tm="0" fmla="#ppt_y-sin(pi*$)/9">
                                          <p:val>
                                            <p:fltVal val="0"/>
                                          </p:val>
                                        </p:tav>
                                        <p:tav tm="100000">
                                          <p:val>
                                            <p:fltVal val="1"/>
                                          </p:val>
                                        </p:tav>
                                      </p:tavLst>
                                    </p:anim>
                                    <p:anim calcmode="lin" valueType="num">
                                      <p:cBhvr>
                                        <p:cTn id="15" dur="332" tmFilter="0, 0; 0.125,0.2665; 0.25,0.4; 0.375,0.465; 0.5,0.5;  0.625,0.535; 0.75,0.6; 0.875,0.7335; 1,1">
                                          <p:stCondLst>
                                            <p:cond delay="1324"/>
                                          </p:stCondLst>
                                        </p:cTn>
                                        <p:tgtEl>
                                          <p:spTgt spid="4">
                                            <p:txEl>
                                              <p:pRg st="4" end="4"/>
                                            </p:txEl>
                                          </p:spTgt>
                                        </p:tgtEl>
                                        <p:attrNameLst>
                                          <p:attrName>ppt_y</p:attrName>
                                        </p:attrNameLst>
                                      </p:cBhvr>
                                      <p:tavLst>
                                        <p:tav tm="0" fmla="#ppt_y-sin(pi*$)/27">
                                          <p:val>
                                            <p:fltVal val="0"/>
                                          </p:val>
                                        </p:tav>
                                        <p:tav tm="100000">
                                          <p:val>
                                            <p:fltVal val="1"/>
                                          </p:val>
                                        </p:tav>
                                      </p:tavLst>
                                    </p:anim>
                                    <p:anim calcmode="lin" valueType="num">
                                      <p:cBhvr>
                                        <p:cTn id="16" dur="164" tmFilter="0, 0; 0.125,0.2665; 0.25,0.4; 0.375,0.465; 0.5,0.5;  0.625,0.535; 0.75,0.6; 0.875,0.7335; 1,1">
                                          <p:stCondLst>
                                            <p:cond delay="1656"/>
                                          </p:stCondLst>
                                        </p:cTn>
                                        <p:tgtEl>
                                          <p:spTgt spid="4">
                                            <p:txEl>
                                              <p:pRg st="4" end="4"/>
                                            </p:txEl>
                                          </p:spTgt>
                                        </p:tgtEl>
                                        <p:attrNameLst>
                                          <p:attrName>ppt_y</p:attrName>
                                        </p:attrNameLst>
                                      </p:cBhvr>
                                      <p:tavLst>
                                        <p:tav tm="0" fmla="#ppt_y-sin(pi*$)/81">
                                          <p:val>
                                            <p:fltVal val="0"/>
                                          </p:val>
                                        </p:tav>
                                        <p:tav tm="100000">
                                          <p:val>
                                            <p:fltVal val="1"/>
                                          </p:val>
                                        </p:tav>
                                      </p:tavLst>
                                    </p:anim>
                                    <p:animScale>
                                      <p:cBhvr>
                                        <p:cTn id="17" dur="26">
                                          <p:stCondLst>
                                            <p:cond delay="650"/>
                                          </p:stCondLst>
                                        </p:cTn>
                                        <p:tgtEl>
                                          <p:spTgt spid="4">
                                            <p:txEl>
                                              <p:pRg st="4" end="4"/>
                                            </p:txEl>
                                          </p:spTgt>
                                        </p:tgtEl>
                                      </p:cBhvr>
                                      <p:to x="100000" y="60000"/>
                                    </p:animScale>
                                    <p:animScale>
                                      <p:cBhvr>
                                        <p:cTn id="18" dur="166" decel="50000">
                                          <p:stCondLst>
                                            <p:cond delay="676"/>
                                          </p:stCondLst>
                                        </p:cTn>
                                        <p:tgtEl>
                                          <p:spTgt spid="4">
                                            <p:txEl>
                                              <p:pRg st="4" end="4"/>
                                            </p:txEl>
                                          </p:spTgt>
                                        </p:tgtEl>
                                      </p:cBhvr>
                                      <p:to x="100000" y="100000"/>
                                    </p:animScale>
                                    <p:animScale>
                                      <p:cBhvr>
                                        <p:cTn id="19" dur="26">
                                          <p:stCondLst>
                                            <p:cond delay="1312"/>
                                          </p:stCondLst>
                                        </p:cTn>
                                        <p:tgtEl>
                                          <p:spTgt spid="4">
                                            <p:txEl>
                                              <p:pRg st="4" end="4"/>
                                            </p:txEl>
                                          </p:spTgt>
                                        </p:tgtEl>
                                      </p:cBhvr>
                                      <p:to x="100000" y="80000"/>
                                    </p:animScale>
                                    <p:animScale>
                                      <p:cBhvr>
                                        <p:cTn id="20" dur="166" decel="50000">
                                          <p:stCondLst>
                                            <p:cond delay="1338"/>
                                          </p:stCondLst>
                                        </p:cTn>
                                        <p:tgtEl>
                                          <p:spTgt spid="4">
                                            <p:txEl>
                                              <p:pRg st="4" end="4"/>
                                            </p:txEl>
                                          </p:spTgt>
                                        </p:tgtEl>
                                      </p:cBhvr>
                                      <p:to x="100000" y="100000"/>
                                    </p:animScale>
                                    <p:animScale>
                                      <p:cBhvr>
                                        <p:cTn id="21" dur="26">
                                          <p:stCondLst>
                                            <p:cond delay="1642"/>
                                          </p:stCondLst>
                                        </p:cTn>
                                        <p:tgtEl>
                                          <p:spTgt spid="4">
                                            <p:txEl>
                                              <p:pRg st="4" end="4"/>
                                            </p:txEl>
                                          </p:spTgt>
                                        </p:tgtEl>
                                      </p:cBhvr>
                                      <p:to x="100000" y="90000"/>
                                    </p:animScale>
                                    <p:animScale>
                                      <p:cBhvr>
                                        <p:cTn id="22" dur="166" decel="50000">
                                          <p:stCondLst>
                                            <p:cond delay="1668"/>
                                          </p:stCondLst>
                                        </p:cTn>
                                        <p:tgtEl>
                                          <p:spTgt spid="4">
                                            <p:txEl>
                                              <p:pRg st="4" end="4"/>
                                            </p:txEl>
                                          </p:spTgt>
                                        </p:tgtEl>
                                      </p:cBhvr>
                                      <p:to x="100000" y="100000"/>
                                    </p:animScale>
                                    <p:animScale>
                                      <p:cBhvr>
                                        <p:cTn id="23" dur="26">
                                          <p:stCondLst>
                                            <p:cond delay="1808"/>
                                          </p:stCondLst>
                                        </p:cTn>
                                        <p:tgtEl>
                                          <p:spTgt spid="4">
                                            <p:txEl>
                                              <p:pRg st="4" end="4"/>
                                            </p:txEl>
                                          </p:spTgt>
                                        </p:tgtEl>
                                      </p:cBhvr>
                                      <p:to x="100000" y="95000"/>
                                    </p:animScale>
                                    <p:animScale>
                                      <p:cBhvr>
                                        <p:cTn id="24" dur="166" decel="50000">
                                          <p:stCondLst>
                                            <p:cond delay="1834"/>
                                          </p:stCondLst>
                                        </p:cTn>
                                        <p:tgtEl>
                                          <p:spTgt spid="4">
                                            <p:txEl>
                                              <p:pRg st="4" end="4"/>
                                            </p:txEl>
                                          </p:spTgt>
                                        </p:tgtEl>
                                      </p:cBhvr>
                                      <p:to x="100000" y="100000"/>
                                    </p:animScale>
                                  </p:childTnLst>
                                </p:cTn>
                              </p:par>
                            </p:childTnLst>
                          </p:cTn>
                        </p:par>
                      </p:childTnLst>
                    </p:cTn>
                  </p:par>
                  <p:par>
                    <p:cTn id="25" fill="hold">
                      <p:stCondLst>
                        <p:cond delay="indefinite"/>
                      </p:stCondLst>
                      <p:childTnLst>
                        <p:par>
                          <p:cTn id="26" fill="hold">
                            <p:stCondLst>
                              <p:cond delay="0"/>
                            </p:stCondLst>
                            <p:childTnLst>
                              <p:par>
                                <p:cTn id="27" presetID="26" presetClass="entr" presetSubtype="0" fill="hold" nodeType="clickEffect">
                                  <p:stCondLst>
                                    <p:cond delay="0"/>
                                  </p:stCondLst>
                                  <p:childTnLst>
                                    <p:set>
                                      <p:cBhvr>
                                        <p:cTn id="28" dur="1" fill="hold">
                                          <p:stCondLst>
                                            <p:cond delay="0"/>
                                          </p:stCondLst>
                                        </p:cTn>
                                        <p:tgtEl>
                                          <p:spTgt spid="5">
                                            <p:txEl>
                                              <p:pRg st="0" end="0"/>
                                            </p:txEl>
                                          </p:spTgt>
                                        </p:tgtEl>
                                        <p:attrNameLst>
                                          <p:attrName>style.visibility</p:attrName>
                                        </p:attrNameLst>
                                      </p:cBhvr>
                                      <p:to>
                                        <p:strVal val="visible"/>
                                      </p:to>
                                    </p:set>
                                    <p:animEffect transition="in" filter="wipe(down)">
                                      <p:cBhvr>
                                        <p:cTn id="29" dur="580">
                                          <p:stCondLst>
                                            <p:cond delay="0"/>
                                          </p:stCondLst>
                                        </p:cTn>
                                        <p:tgtEl>
                                          <p:spTgt spid="5">
                                            <p:txEl>
                                              <p:pRg st="0" end="0"/>
                                            </p:txEl>
                                          </p:spTgt>
                                        </p:tgtEl>
                                      </p:cBhvr>
                                    </p:animEffect>
                                    <p:anim calcmode="lin" valueType="num">
                                      <p:cBhvr>
                                        <p:cTn id="30" dur="1822" tmFilter="0,0; 0.14,0.36; 0.43,0.73; 0.71,0.91; 1.0,1.0">
                                          <p:stCondLst>
                                            <p:cond delay="0"/>
                                          </p:stCondLst>
                                        </p:cTn>
                                        <p:tgtEl>
                                          <p:spTgt spid="5">
                                            <p:txEl>
                                              <p:pRg st="0" end="0"/>
                                            </p:txEl>
                                          </p:spTgt>
                                        </p:tgtEl>
                                        <p:attrNameLst>
                                          <p:attrName>ppt_x</p:attrName>
                                        </p:attrNameLst>
                                      </p:cBhvr>
                                      <p:tavLst>
                                        <p:tav tm="0">
                                          <p:val>
                                            <p:strVal val="#ppt_x-0.25"/>
                                          </p:val>
                                        </p:tav>
                                        <p:tav tm="100000">
                                          <p:val>
                                            <p:strVal val="#ppt_x"/>
                                          </p:val>
                                        </p:tav>
                                      </p:tavLst>
                                    </p:anim>
                                    <p:anim calcmode="lin" valueType="num">
                                      <p:cBhvr>
                                        <p:cTn id="31" dur="664" tmFilter="0.0,0.0; 0.25,0.07; 0.50,0.2; 0.75,0.467; 1.0,1.0">
                                          <p:stCondLst>
                                            <p:cond delay="0"/>
                                          </p:stCondLst>
                                        </p:cTn>
                                        <p:tgtEl>
                                          <p:spTgt spid="5">
                                            <p:txEl>
                                              <p:pRg st="0" end="0"/>
                                            </p:txEl>
                                          </p:spTgt>
                                        </p:tgtEl>
                                        <p:attrNameLst>
                                          <p:attrName>ppt_y</p:attrName>
                                        </p:attrNameLst>
                                      </p:cBhvr>
                                      <p:tavLst>
                                        <p:tav tm="0" fmla="#ppt_y-sin(pi*$)/3">
                                          <p:val>
                                            <p:fltVal val="0.5"/>
                                          </p:val>
                                        </p:tav>
                                        <p:tav tm="100000">
                                          <p:val>
                                            <p:fltVal val="1"/>
                                          </p:val>
                                        </p:tav>
                                      </p:tavLst>
                                    </p:anim>
                                    <p:anim calcmode="lin" valueType="num">
                                      <p:cBhvr>
                                        <p:cTn id="32" dur="664" tmFilter="0, 0; 0.125,0.2665; 0.25,0.4; 0.375,0.465; 0.5,0.5;  0.625,0.535; 0.75,0.6; 0.875,0.7335; 1,1">
                                          <p:stCondLst>
                                            <p:cond delay="664"/>
                                          </p:stCondLst>
                                        </p:cTn>
                                        <p:tgtEl>
                                          <p:spTgt spid="5">
                                            <p:txEl>
                                              <p:pRg st="0" end="0"/>
                                            </p:txEl>
                                          </p:spTgt>
                                        </p:tgtEl>
                                        <p:attrNameLst>
                                          <p:attrName>ppt_y</p:attrName>
                                        </p:attrNameLst>
                                      </p:cBhvr>
                                      <p:tavLst>
                                        <p:tav tm="0" fmla="#ppt_y-sin(pi*$)/9">
                                          <p:val>
                                            <p:fltVal val="0"/>
                                          </p:val>
                                        </p:tav>
                                        <p:tav tm="100000">
                                          <p:val>
                                            <p:fltVal val="1"/>
                                          </p:val>
                                        </p:tav>
                                      </p:tavLst>
                                    </p:anim>
                                    <p:anim calcmode="lin" valueType="num">
                                      <p:cBhvr>
                                        <p:cTn id="33" dur="332" tmFilter="0, 0; 0.125,0.2665; 0.25,0.4; 0.375,0.465; 0.5,0.5;  0.625,0.535; 0.75,0.6; 0.875,0.7335; 1,1">
                                          <p:stCondLst>
                                            <p:cond delay="1324"/>
                                          </p:stCondLst>
                                        </p:cTn>
                                        <p:tgtEl>
                                          <p:spTgt spid="5">
                                            <p:txEl>
                                              <p:pRg st="0" end="0"/>
                                            </p:txEl>
                                          </p:spTgt>
                                        </p:tgtEl>
                                        <p:attrNameLst>
                                          <p:attrName>ppt_y</p:attrName>
                                        </p:attrNameLst>
                                      </p:cBhvr>
                                      <p:tavLst>
                                        <p:tav tm="0" fmla="#ppt_y-sin(pi*$)/27">
                                          <p:val>
                                            <p:fltVal val="0"/>
                                          </p:val>
                                        </p:tav>
                                        <p:tav tm="100000">
                                          <p:val>
                                            <p:fltVal val="1"/>
                                          </p:val>
                                        </p:tav>
                                      </p:tavLst>
                                    </p:anim>
                                    <p:anim calcmode="lin" valueType="num">
                                      <p:cBhvr>
                                        <p:cTn id="34" dur="164" tmFilter="0, 0; 0.125,0.2665; 0.25,0.4; 0.375,0.465; 0.5,0.5;  0.625,0.535; 0.75,0.6; 0.875,0.7335; 1,1">
                                          <p:stCondLst>
                                            <p:cond delay="1656"/>
                                          </p:stCondLst>
                                        </p:cTn>
                                        <p:tgtEl>
                                          <p:spTgt spid="5">
                                            <p:txEl>
                                              <p:pRg st="0" end="0"/>
                                            </p:txEl>
                                          </p:spTgt>
                                        </p:tgtEl>
                                        <p:attrNameLst>
                                          <p:attrName>ppt_y</p:attrName>
                                        </p:attrNameLst>
                                      </p:cBhvr>
                                      <p:tavLst>
                                        <p:tav tm="0" fmla="#ppt_y-sin(pi*$)/81">
                                          <p:val>
                                            <p:fltVal val="0"/>
                                          </p:val>
                                        </p:tav>
                                        <p:tav tm="100000">
                                          <p:val>
                                            <p:fltVal val="1"/>
                                          </p:val>
                                        </p:tav>
                                      </p:tavLst>
                                    </p:anim>
                                    <p:animScale>
                                      <p:cBhvr>
                                        <p:cTn id="35" dur="26">
                                          <p:stCondLst>
                                            <p:cond delay="650"/>
                                          </p:stCondLst>
                                        </p:cTn>
                                        <p:tgtEl>
                                          <p:spTgt spid="5">
                                            <p:txEl>
                                              <p:pRg st="0" end="0"/>
                                            </p:txEl>
                                          </p:spTgt>
                                        </p:tgtEl>
                                      </p:cBhvr>
                                      <p:to x="100000" y="60000"/>
                                    </p:animScale>
                                    <p:animScale>
                                      <p:cBhvr>
                                        <p:cTn id="36" dur="166" decel="50000">
                                          <p:stCondLst>
                                            <p:cond delay="676"/>
                                          </p:stCondLst>
                                        </p:cTn>
                                        <p:tgtEl>
                                          <p:spTgt spid="5">
                                            <p:txEl>
                                              <p:pRg st="0" end="0"/>
                                            </p:txEl>
                                          </p:spTgt>
                                        </p:tgtEl>
                                      </p:cBhvr>
                                      <p:to x="100000" y="100000"/>
                                    </p:animScale>
                                    <p:animScale>
                                      <p:cBhvr>
                                        <p:cTn id="37" dur="26">
                                          <p:stCondLst>
                                            <p:cond delay="1312"/>
                                          </p:stCondLst>
                                        </p:cTn>
                                        <p:tgtEl>
                                          <p:spTgt spid="5">
                                            <p:txEl>
                                              <p:pRg st="0" end="0"/>
                                            </p:txEl>
                                          </p:spTgt>
                                        </p:tgtEl>
                                      </p:cBhvr>
                                      <p:to x="100000" y="80000"/>
                                    </p:animScale>
                                    <p:animScale>
                                      <p:cBhvr>
                                        <p:cTn id="38" dur="166" decel="50000">
                                          <p:stCondLst>
                                            <p:cond delay="1338"/>
                                          </p:stCondLst>
                                        </p:cTn>
                                        <p:tgtEl>
                                          <p:spTgt spid="5">
                                            <p:txEl>
                                              <p:pRg st="0" end="0"/>
                                            </p:txEl>
                                          </p:spTgt>
                                        </p:tgtEl>
                                      </p:cBhvr>
                                      <p:to x="100000" y="100000"/>
                                    </p:animScale>
                                    <p:animScale>
                                      <p:cBhvr>
                                        <p:cTn id="39" dur="26">
                                          <p:stCondLst>
                                            <p:cond delay="1642"/>
                                          </p:stCondLst>
                                        </p:cTn>
                                        <p:tgtEl>
                                          <p:spTgt spid="5">
                                            <p:txEl>
                                              <p:pRg st="0" end="0"/>
                                            </p:txEl>
                                          </p:spTgt>
                                        </p:tgtEl>
                                      </p:cBhvr>
                                      <p:to x="100000" y="90000"/>
                                    </p:animScale>
                                    <p:animScale>
                                      <p:cBhvr>
                                        <p:cTn id="40" dur="166" decel="50000">
                                          <p:stCondLst>
                                            <p:cond delay="1668"/>
                                          </p:stCondLst>
                                        </p:cTn>
                                        <p:tgtEl>
                                          <p:spTgt spid="5">
                                            <p:txEl>
                                              <p:pRg st="0" end="0"/>
                                            </p:txEl>
                                          </p:spTgt>
                                        </p:tgtEl>
                                      </p:cBhvr>
                                      <p:to x="100000" y="100000"/>
                                    </p:animScale>
                                    <p:animScale>
                                      <p:cBhvr>
                                        <p:cTn id="41" dur="26">
                                          <p:stCondLst>
                                            <p:cond delay="1808"/>
                                          </p:stCondLst>
                                        </p:cTn>
                                        <p:tgtEl>
                                          <p:spTgt spid="5">
                                            <p:txEl>
                                              <p:pRg st="0" end="0"/>
                                            </p:txEl>
                                          </p:spTgt>
                                        </p:tgtEl>
                                      </p:cBhvr>
                                      <p:to x="100000" y="95000"/>
                                    </p:animScale>
                                    <p:animScale>
                                      <p:cBhvr>
                                        <p:cTn id="42" dur="166" decel="50000">
                                          <p:stCondLst>
                                            <p:cond delay="1834"/>
                                          </p:stCondLst>
                                        </p:cTn>
                                        <p:tgtEl>
                                          <p:spTgt spid="5">
                                            <p:txEl>
                                              <p:pRg st="0" end="0"/>
                                            </p:txEl>
                                          </p:spTgt>
                                        </p:tgtEl>
                                      </p:cBhvr>
                                      <p:to x="100000" y="100000"/>
                                    </p:animScale>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7">
                                            <p:txEl>
                                              <p:pRg st="1" end="1"/>
                                            </p:txEl>
                                          </p:spTgt>
                                        </p:tgtEl>
                                        <p:attrNameLst>
                                          <p:attrName>style.visibility</p:attrName>
                                        </p:attrNameLst>
                                      </p:cBhvr>
                                      <p:to>
                                        <p:strVal val="visible"/>
                                      </p:to>
                                    </p:set>
                                    <p:animEffect transition="in" filter="wipe(down)">
                                      <p:cBhvr>
                                        <p:cTn id="47" dur="500"/>
                                        <p:tgtEl>
                                          <p:spTgt spid="7">
                                            <p:txEl>
                                              <p:pRg st="1" end="1"/>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nodeType="clickEffect">
                                  <p:stCondLst>
                                    <p:cond delay="0"/>
                                  </p:stCondLst>
                                  <p:childTnLst>
                                    <p:set>
                                      <p:cBhvr>
                                        <p:cTn id="51" dur="1" fill="hold">
                                          <p:stCondLst>
                                            <p:cond delay="0"/>
                                          </p:stCondLst>
                                        </p:cTn>
                                        <p:tgtEl>
                                          <p:spTgt spid="7">
                                            <p:txEl>
                                              <p:pRg st="2" end="2"/>
                                            </p:txEl>
                                          </p:spTgt>
                                        </p:tgtEl>
                                        <p:attrNameLst>
                                          <p:attrName>style.visibility</p:attrName>
                                        </p:attrNameLst>
                                      </p:cBhvr>
                                      <p:to>
                                        <p:strVal val="visible"/>
                                      </p:to>
                                    </p:set>
                                    <p:animEffect transition="in" filter="wipe(down)">
                                      <p:cBhvr>
                                        <p:cTn id="52" dur="500"/>
                                        <p:tgtEl>
                                          <p:spTgt spid="7">
                                            <p:txEl>
                                              <p:pRg st="2" end="2"/>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nodeType="clickEffect">
                                  <p:stCondLst>
                                    <p:cond delay="0"/>
                                  </p:stCondLst>
                                  <p:childTnLst>
                                    <p:set>
                                      <p:cBhvr>
                                        <p:cTn id="56" dur="1" fill="hold">
                                          <p:stCondLst>
                                            <p:cond delay="0"/>
                                          </p:stCondLst>
                                        </p:cTn>
                                        <p:tgtEl>
                                          <p:spTgt spid="7">
                                            <p:txEl>
                                              <p:pRg st="3" end="3"/>
                                            </p:txEl>
                                          </p:spTgt>
                                        </p:tgtEl>
                                        <p:attrNameLst>
                                          <p:attrName>style.visibility</p:attrName>
                                        </p:attrNameLst>
                                      </p:cBhvr>
                                      <p:to>
                                        <p:strVal val="visible"/>
                                      </p:to>
                                    </p:set>
                                    <p:animEffect transition="in" filter="wipe(down)">
                                      <p:cBhvr>
                                        <p:cTn id="57" dur="500"/>
                                        <p:tgtEl>
                                          <p:spTgt spid="7">
                                            <p:txEl>
                                              <p:pRg st="3" end="3"/>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nodeType="clickEffect">
                                  <p:stCondLst>
                                    <p:cond delay="0"/>
                                  </p:stCondLst>
                                  <p:childTnLst>
                                    <p:set>
                                      <p:cBhvr>
                                        <p:cTn id="61" dur="1" fill="hold">
                                          <p:stCondLst>
                                            <p:cond delay="0"/>
                                          </p:stCondLst>
                                        </p:cTn>
                                        <p:tgtEl>
                                          <p:spTgt spid="7">
                                            <p:txEl>
                                              <p:pRg st="4" end="4"/>
                                            </p:txEl>
                                          </p:spTgt>
                                        </p:tgtEl>
                                        <p:attrNameLst>
                                          <p:attrName>style.visibility</p:attrName>
                                        </p:attrNameLst>
                                      </p:cBhvr>
                                      <p:to>
                                        <p:strVal val="visible"/>
                                      </p:to>
                                    </p:set>
                                    <p:animEffect transition="in" filter="wipe(down)">
                                      <p:cBhvr>
                                        <p:cTn id="62" dur="500"/>
                                        <p:tgtEl>
                                          <p:spTgt spid="7">
                                            <p:txEl>
                                              <p:pRg st="4" end="4"/>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16" presetClass="entr" presetSubtype="21" fill="hold" nodeType="clickEffect">
                                  <p:stCondLst>
                                    <p:cond delay="0"/>
                                  </p:stCondLst>
                                  <p:childTnLst>
                                    <p:set>
                                      <p:cBhvr>
                                        <p:cTn id="66" dur="1" fill="hold">
                                          <p:stCondLst>
                                            <p:cond delay="0"/>
                                          </p:stCondLst>
                                        </p:cTn>
                                        <p:tgtEl>
                                          <p:spTgt spid="3">
                                            <p:txEl>
                                              <p:pRg st="0" end="0"/>
                                            </p:txEl>
                                          </p:spTgt>
                                        </p:tgtEl>
                                        <p:attrNameLst>
                                          <p:attrName>style.visibility</p:attrName>
                                        </p:attrNameLst>
                                      </p:cBhvr>
                                      <p:to>
                                        <p:strVal val="visible"/>
                                      </p:to>
                                    </p:set>
                                    <p:animEffect transition="in" filter="barn(inVertical)">
                                      <p:cBhvr>
                                        <p:cTn id="67" dur="500"/>
                                        <p:tgtEl>
                                          <p:spTgt spid="3">
                                            <p:txEl>
                                              <p:pRg st="0" end="0"/>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16" presetClass="entr" presetSubtype="21" fill="hold" nodeType="clickEffect">
                                  <p:stCondLst>
                                    <p:cond delay="0"/>
                                  </p:stCondLst>
                                  <p:childTnLst>
                                    <p:set>
                                      <p:cBhvr>
                                        <p:cTn id="71" dur="1" fill="hold">
                                          <p:stCondLst>
                                            <p:cond delay="0"/>
                                          </p:stCondLst>
                                        </p:cTn>
                                        <p:tgtEl>
                                          <p:spTgt spid="6">
                                            <p:txEl>
                                              <p:pRg st="0" end="0"/>
                                            </p:txEl>
                                          </p:spTgt>
                                        </p:tgtEl>
                                        <p:attrNameLst>
                                          <p:attrName>style.visibility</p:attrName>
                                        </p:attrNameLst>
                                      </p:cBhvr>
                                      <p:to>
                                        <p:strVal val="visible"/>
                                      </p:to>
                                    </p:set>
                                    <p:animEffect transition="in" filter="barn(inVertical)">
                                      <p:cBhvr>
                                        <p:cTn id="72" dur="500"/>
                                        <p:tgtEl>
                                          <p:spTgt spid="6">
                                            <p:txEl>
                                              <p:pRg st="0" end="0"/>
                                            </p:txEl>
                                          </p:spTgt>
                                        </p:tgtEl>
                                      </p:cBhvr>
                                    </p:animEffect>
                                  </p:childTnLst>
                                </p:cTn>
                              </p:par>
                            </p:childTnLst>
                          </p:cTn>
                        </p:par>
                      </p:childTnLst>
                    </p:cTn>
                  </p:par>
                  <p:par>
                    <p:cTn id="73" fill="hold">
                      <p:stCondLst>
                        <p:cond delay="indefinite"/>
                      </p:stCondLst>
                      <p:childTnLst>
                        <p:par>
                          <p:cTn id="74" fill="hold">
                            <p:stCondLst>
                              <p:cond delay="0"/>
                            </p:stCondLst>
                            <p:childTnLst>
                              <p:par>
                                <p:cTn id="75" presetID="16" presetClass="entr" presetSubtype="21" fill="hold" nodeType="clickEffect">
                                  <p:stCondLst>
                                    <p:cond delay="0"/>
                                  </p:stCondLst>
                                  <p:childTnLst>
                                    <p:set>
                                      <p:cBhvr>
                                        <p:cTn id="76" dur="1" fill="hold">
                                          <p:stCondLst>
                                            <p:cond delay="0"/>
                                          </p:stCondLst>
                                        </p:cTn>
                                        <p:tgtEl>
                                          <p:spTgt spid="3">
                                            <p:txEl>
                                              <p:pRg st="1" end="1"/>
                                            </p:txEl>
                                          </p:spTgt>
                                        </p:tgtEl>
                                        <p:attrNameLst>
                                          <p:attrName>style.visibility</p:attrName>
                                        </p:attrNameLst>
                                      </p:cBhvr>
                                      <p:to>
                                        <p:strVal val="visible"/>
                                      </p:to>
                                    </p:set>
                                    <p:animEffect transition="in" filter="barn(inVertical)">
                                      <p:cBhvr>
                                        <p:cTn id="77" dur="500"/>
                                        <p:tgtEl>
                                          <p:spTgt spid="3">
                                            <p:txEl>
                                              <p:pRg st="1" end="1"/>
                                            </p:txEl>
                                          </p:spTgt>
                                        </p:tgtEl>
                                      </p:cBhvr>
                                    </p:animEffect>
                                  </p:childTnLst>
                                </p:cTn>
                              </p:par>
                            </p:childTnLst>
                          </p:cTn>
                        </p:par>
                      </p:childTnLst>
                    </p:cTn>
                  </p:par>
                  <p:par>
                    <p:cTn id="78" fill="hold">
                      <p:stCondLst>
                        <p:cond delay="indefinite"/>
                      </p:stCondLst>
                      <p:childTnLst>
                        <p:par>
                          <p:cTn id="79" fill="hold">
                            <p:stCondLst>
                              <p:cond delay="0"/>
                            </p:stCondLst>
                            <p:childTnLst>
                              <p:par>
                                <p:cTn id="80" presetID="16" presetClass="entr" presetSubtype="21" fill="hold" nodeType="clickEffect">
                                  <p:stCondLst>
                                    <p:cond delay="0"/>
                                  </p:stCondLst>
                                  <p:childTnLst>
                                    <p:set>
                                      <p:cBhvr>
                                        <p:cTn id="81" dur="1" fill="hold">
                                          <p:stCondLst>
                                            <p:cond delay="0"/>
                                          </p:stCondLst>
                                        </p:cTn>
                                        <p:tgtEl>
                                          <p:spTgt spid="6">
                                            <p:txEl>
                                              <p:pRg st="1" end="1"/>
                                            </p:txEl>
                                          </p:spTgt>
                                        </p:tgtEl>
                                        <p:attrNameLst>
                                          <p:attrName>style.visibility</p:attrName>
                                        </p:attrNameLst>
                                      </p:cBhvr>
                                      <p:to>
                                        <p:strVal val="visible"/>
                                      </p:to>
                                    </p:set>
                                    <p:animEffect transition="in" filter="barn(inVertical)">
                                      <p:cBhvr>
                                        <p:cTn id="82" dur="500"/>
                                        <p:tgtEl>
                                          <p:spTgt spid="6">
                                            <p:txEl>
                                              <p:pRg st="1" end="1"/>
                                            </p:txEl>
                                          </p:spTgt>
                                        </p:tgtEl>
                                      </p:cBhvr>
                                    </p:animEffect>
                                  </p:childTnLst>
                                </p:cTn>
                              </p:par>
                            </p:childTnLst>
                          </p:cTn>
                        </p:par>
                      </p:childTnLst>
                    </p:cTn>
                  </p:par>
                  <p:par>
                    <p:cTn id="83" fill="hold">
                      <p:stCondLst>
                        <p:cond delay="indefinite"/>
                      </p:stCondLst>
                      <p:childTnLst>
                        <p:par>
                          <p:cTn id="84" fill="hold">
                            <p:stCondLst>
                              <p:cond delay="0"/>
                            </p:stCondLst>
                            <p:childTnLst>
                              <p:par>
                                <p:cTn id="85" presetID="16" presetClass="entr" presetSubtype="21" fill="hold" nodeType="clickEffect">
                                  <p:stCondLst>
                                    <p:cond delay="0"/>
                                  </p:stCondLst>
                                  <p:childTnLst>
                                    <p:set>
                                      <p:cBhvr>
                                        <p:cTn id="86" dur="1" fill="hold">
                                          <p:stCondLst>
                                            <p:cond delay="0"/>
                                          </p:stCondLst>
                                        </p:cTn>
                                        <p:tgtEl>
                                          <p:spTgt spid="3">
                                            <p:txEl>
                                              <p:pRg st="2" end="2"/>
                                            </p:txEl>
                                          </p:spTgt>
                                        </p:tgtEl>
                                        <p:attrNameLst>
                                          <p:attrName>style.visibility</p:attrName>
                                        </p:attrNameLst>
                                      </p:cBhvr>
                                      <p:to>
                                        <p:strVal val="visible"/>
                                      </p:to>
                                    </p:set>
                                    <p:animEffect transition="in" filter="barn(inVertical)">
                                      <p:cBhvr>
                                        <p:cTn id="87" dur="500"/>
                                        <p:tgtEl>
                                          <p:spTgt spid="3">
                                            <p:txEl>
                                              <p:pRg st="2" end="2"/>
                                            </p:txEl>
                                          </p:spTgt>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nodeType="clickEffect">
                                  <p:stCondLst>
                                    <p:cond delay="0"/>
                                  </p:stCondLst>
                                  <p:childTnLst>
                                    <p:set>
                                      <p:cBhvr>
                                        <p:cTn id="91" dur="1" fill="hold">
                                          <p:stCondLst>
                                            <p:cond delay="0"/>
                                          </p:stCondLst>
                                        </p:cTn>
                                        <p:tgtEl>
                                          <p:spTgt spid="6">
                                            <p:txEl>
                                              <p:pRg st="2" end="2"/>
                                            </p:txEl>
                                          </p:spTgt>
                                        </p:tgtEl>
                                        <p:attrNameLst>
                                          <p:attrName>style.visibility</p:attrName>
                                        </p:attrNameLst>
                                      </p:cBhvr>
                                      <p:to>
                                        <p:strVal val="visible"/>
                                      </p:to>
                                    </p:set>
                                    <p:animEffect transition="in" filter="barn(inVertical)">
                                      <p:cBhvr>
                                        <p:cTn id="92" dur="500"/>
                                        <p:tgtEl>
                                          <p:spTgt spid="6">
                                            <p:txEl>
                                              <p:pRg st="2" end="2"/>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nodeType="clickEffect">
                                  <p:stCondLst>
                                    <p:cond delay="0"/>
                                  </p:stCondLst>
                                  <p:childTnLst>
                                    <p:set>
                                      <p:cBhvr>
                                        <p:cTn id="96" dur="1" fill="hold">
                                          <p:stCondLst>
                                            <p:cond delay="0"/>
                                          </p:stCondLst>
                                        </p:cTn>
                                        <p:tgtEl>
                                          <p:spTgt spid="3">
                                            <p:txEl>
                                              <p:pRg st="3" end="3"/>
                                            </p:txEl>
                                          </p:spTgt>
                                        </p:tgtEl>
                                        <p:attrNameLst>
                                          <p:attrName>style.visibility</p:attrName>
                                        </p:attrNameLst>
                                      </p:cBhvr>
                                      <p:to>
                                        <p:strVal val="visible"/>
                                      </p:to>
                                    </p:set>
                                    <p:animEffect transition="in" filter="barn(inVertical)">
                                      <p:cBhvr>
                                        <p:cTn id="97" dur="500"/>
                                        <p:tgtEl>
                                          <p:spTgt spid="3">
                                            <p:txEl>
                                              <p:pRg st="3" end="3"/>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16" presetClass="entr" presetSubtype="21" fill="hold" nodeType="clickEffect">
                                  <p:stCondLst>
                                    <p:cond delay="0"/>
                                  </p:stCondLst>
                                  <p:childTnLst>
                                    <p:set>
                                      <p:cBhvr>
                                        <p:cTn id="101" dur="1" fill="hold">
                                          <p:stCondLst>
                                            <p:cond delay="0"/>
                                          </p:stCondLst>
                                        </p:cTn>
                                        <p:tgtEl>
                                          <p:spTgt spid="6">
                                            <p:txEl>
                                              <p:pRg st="3" end="3"/>
                                            </p:txEl>
                                          </p:spTgt>
                                        </p:tgtEl>
                                        <p:attrNameLst>
                                          <p:attrName>style.visibility</p:attrName>
                                        </p:attrNameLst>
                                      </p:cBhvr>
                                      <p:to>
                                        <p:strVal val="visible"/>
                                      </p:to>
                                    </p:set>
                                    <p:animEffect transition="in" filter="barn(inVertical)">
                                      <p:cBhvr>
                                        <p:cTn id="102" dur="500"/>
                                        <p:tgtEl>
                                          <p:spTgt spid="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3" fill="hold" display="0">
                  <p:stCondLst>
                    <p:cond delay="indefinite"/>
                  </p:stCondLst>
                  <p:endCondLst>
                    <p:cond evt="onStopAudio" delay="0">
                      <p:tgtEl>
                        <p:sldTgt/>
                      </p:tgtEl>
                    </p:cond>
                  </p:endCondLst>
                </p:cTn>
                <p:tgtEl>
                  <p:spTgt spid="11"/>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7309" y="1701800"/>
            <a:ext cx="5205703" cy="4470400"/>
          </a:xfrm>
        </p:spPr>
        <p:txBody>
          <a:bodyPr>
            <a:normAutofit fontScale="92500" lnSpcReduction="10000"/>
          </a:bodyPr>
          <a:lstStyle/>
          <a:p>
            <a:endParaRPr lang="en-US" dirty="0"/>
          </a:p>
          <a:p>
            <a:r>
              <a:rPr lang="en-US" dirty="0"/>
              <a:t>The learner</a:t>
            </a:r>
          </a:p>
          <a:p>
            <a:pPr lvl="1"/>
            <a:r>
              <a:rPr lang="en-US" dirty="0"/>
              <a:t>Accountable</a:t>
            </a:r>
          </a:p>
          <a:p>
            <a:pPr lvl="1"/>
            <a:r>
              <a:rPr lang="en-US" dirty="0"/>
              <a:t>Empowerment </a:t>
            </a:r>
          </a:p>
          <a:p>
            <a:pPr lvl="1"/>
            <a:r>
              <a:rPr lang="en-US" dirty="0"/>
              <a:t>Integrate experience</a:t>
            </a:r>
          </a:p>
          <a:p>
            <a:r>
              <a:rPr lang="en-US" dirty="0"/>
              <a:t>Learning</a:t>
            </a:r>
          </a:p>
          <a:p>
            <a:pPr lvl="1"/>
            <a:r>
              <a:rPr lang="en-US" dirty="0"/>
              <a:t>Course Content</a:t>
            </a:r>
          </a:p>
          <a:p>
            <a:r>
              <a:rPr lang="en-US" dirty="0"/>
              <a:t>The Educator 		</a:t>
            </a:r>
          </a:p>
          <a:p>
            <a:pPr lvl="1"/>
            <a:r>
              <a:rPr lang="en-US" dirty="0"/>
              <a:t>Less active</a:t>
            </a:r>
          </a:p>
          <a:p>
            <a:pPr lvl="1"/>
            <a:r>
              <a:rPr lang="en-US" dirty="0"/>
              <a:t>Evaluation </a:t>
            </a:r>
          </a:p>
          <a:p>
            <a:endParaRPr lang="en-US" dirty="0"/>
          </a:p>
          <a:p>
            <a:endParaRPr lang="en-US" dirty="0"/>
          </a:p>
        </p:txBody>
      </p:sp>
      <p:sp>
        <p:nvSpPr>
          <p:cNvPr id="2" name="Title 1"/>
          <p:cNvSpPr>
            <a:spLocks noGrp="1"/>
          </p:cNvSpPr>
          <p:nvPr>
            <p:ph type="title"/>
          </p:nvPr>
        </p:nvSpPr>
        <p:spPr/>
        <p:txBody>
          <a:bodyPr/>
          <a:lstStyle/>
          <a:p>
            <a:r>
              <a:rPr lang="en-US" dirty="0"/>
              <a:t>Using Theory to Develop Content</a:t>
            </a:r>
          </a:p>
        </p:txBody>
      </p:sp>
      <p:pic>
        <p:nvPicPr>
          <p:cNvPr id="7" name="Picture 6"/>
          <p:cNvPicPr>
            <a:picLocks noChangeAspect="1"/>
          </p:cNvPicPr>
          <p:nvPr/>
        </p:nvPicPr>
        <p:blipFill>
          <a:blip r:embed="rId6">
            <a:duotone>
              <a:schemeClr val="accent2">
                <a:shade val="45000"/>
                <a:satMod val="135000"/>
              </a:schemeClr>
              <a:prstClr val="white"/>
            </a:duotone>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tretch>
            <a:fillRect/>
          </a:stretch>
        </p:blipFill>
        <p:spPr>
          <a:xfrm>
            <a:off x="7388463" y="1993900"/>
            <a:ext cx="3886200" cy="3886200"/>
          </a:xfrm>
          <a:prstGeom prst="rect">
            <a:avLst/>
          </a:prstGeom>
        </p:spPr>
      </p:pic>
      <p:sp>
        <p:nvSpPr>
          <p:cNvPr id="8" name="Rectangle 7"/>
          <p:cNvSpPr/>
          <p:nvPr/>
        </p:nvSpPr>
        <p:spPr>
          <a:xfrm>
            <a:off x="10024000" y="5910461"/>
            <a:ext cx="1250663" cy="307777"/>
          </a:xfrm>
          <a:prstGeom prst="rect">
            <a:avLst/>
          </a:prstGeom>
        </p:spPr>
        <p:txBody>
          <a:bodyPr wrap="non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(Nelson, 2016)</a:t>
            </a:r>
            <a:endParaRPr lang="en-US" sz="1400" dirty="0"/>
          </a:p>
        </p:txBody>
      </p:sp>
      <p:pic>
        <p:nvPicPr>
          <p:cNvPr id="13" name="Audio 1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1603891575"/>
      </p:ext>
    </p:extLst>
  </p:cSld>
  <p:clrMapOvr>
    <a:masterClrMapping/>
  </p:clrMapOvr>
  <mc:AlternateContent xmlns:mc="http://schemas.openxmlformats.org/markup-compatibility/2006">
    <mc:Choice xmlns:p14="http://schemas.microsoft.com/office/powerpoint/2010/main" Requires="p14">
      <p:transition spd="med" p14:dur="700" advTm="100573">
        <p:fade/>
      </p:transition>
    </mc:Choice>
    <mc:Fallback>
      <p:transition spd="med" advTm="100573">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3"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3"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3"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3"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3" fill="hold" nodeType="clickEffect">
                                  <p:stCondLst>
                                    <p:cond delay="0"/>
                                  </p:stCondLst>
                                  <p:childTnLst>
                                    <p:set>
                                      <p:cBhvr>
                                        <p:cTn id="34" dur="1" fill="hold">
                                          <p:stCondLst>
                                            <p:cond delay="0"/>
                                          </p:stCondLst>
                                        </p:cTn>
                                        <p:tgtEl>
                                          <p:spTgt spid="3">
                                            <p:txEl>
                                              <p:pRg st="5" end="5"/>
                                            </p:txEl>
                                          </p:spTgt>
                                        </p:tgtEl>
                                        <p:attrNameLst>
                                          <p:attrName>style.visibility</p:attrName>
                                        </p:attrNameLst>
                                      </p:cBhvr>
                                      <p:to>
                                        <p:strVal val="visible"/>
                                      </p:to>
                                    </p:set>
                                    <p:anim calcmode="lin" valueType="num">
                                      <p:cBhvr additive="base">
                                        <p:cTn id="35" dur="500" fill="hold"/>
                                        <p:tgtEl>
                                          <p:spTgt spid="3">
                                            <p:txEl>
                                              <p:pRg st="5" end="5"/>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3"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 calcmode="lin" valueType="num">
                                      <p:cBhvr additive="base">
                                        <p:cTn id="41"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3"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 calcmode="lin" valueType="num">
                                      <p:cBhvr additive="base">
                                        <p:cTn id="47"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3" fill="hold" nodeType="click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 calcmode="lin" valueType="num">
                                      <p:cBhvr additive="base">
                                        <p:cTn id="53" dur="500" fill="hold"/>
                                        <p:tgtEl>
                                          <p:spTgt spid="3">
                                            <p:txEl>
                                              <p:pRg st="8" end="8"/>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3">
                                            <p:txEl>
                                              <p:pRg st="8" end="8"/>
                                            </p:txEl>
                                          </p:spTgt>
                                        </p:tgtEl>
                                        <p:attrNameLst>
                                          <p:attrName>ppt_y</p:attrName>
                                        </p:attrNameLst>
                                      </p:cBhvr>
                                      <p:tavLst>
                                        <p:tav tm="0">
                                          <p:val>
                                            <p:strVal val="0-#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3" fill="hold" nodeType="clickEffect">
                                  <p:stCondLst>
                                    <p:cond delay="0"/>
                                  </p:stCondLst>
                                  <p:childTnLst>
                                    <p:set>
                                      <p:cBhvr>
                                        <p:cTn id="58" dur="1" fill="hold">
                                          <p:stCondLst>
                                            <p:cond delay="0"/>
                                          </p:stCondLst>
                                        </p:cTn>
                                        <p:tgtEl>
                                          <p:spTgt spid="3">
                                            <p:txEl>
                                              <p:pRg st="9" end="9"/>
                                            </p:txEl>
                                          </p:spTgt>
                                        </p:tgtEl>
                                        <p:attrNameLst>
                                          <p:attrName>style.visibility</p:attrName>
                                        </p:attrNameLst>
                                      </p:cBhvr>
                                      <p:to>
                                        <p:strVal val="visible"/>
                                      </p:to>
                                    </p:set>
                                    <p:anim calcmode="lin" valueType="num">
                                      <p:cBhvr additive="base">
                                        <p:cTn id="59" dur="500" fill="hold"/>
                                        <p:tgtEl>
                                          <p:spTgt spid="3">
                                            <p:txEl>
                                              <p:pRg st="9" end="9"/>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1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a:xfrm>
            <a:off x="1117309" y="1701800"/>
            <a:ext cx="4596103" cy="4470400"/>
          </a:xfrm>
        </p:spPr>
        <p:txBody>
          <a:bodyPr>
            <a:normAutofit/>
          </a:bodyPr>
          <a:lstStyle/>
          <a:p>
            <a:r>
              <a:rPr lang="en-US" dirty="0"/>
              <a:t>Learning Activities</a:t>
            </a:r>
          </a:p>
          <a:p>
            <a:pPr lvl="1"/>
            <a:r>
              <a:rPr lang="en-US" dirty="0"/>
              <a:t>Share Personal Experiences </a:t>
            </a:r>
          </a:p>
          <a:p>
            <a:pPr lvl="1"/>
            <a:r>
              <a:rPr lang="en-US" dirty="0"/>
              <a:t>Disorientating Dilemmas</a:t>
            </a:r>
          </a:p>
          <a:p>
            <a:pPr lvl="1"/>
            <a:r>
              <a:rPr lang="en-US" dirty="0"/>
              <a:t>Situational Learning</a:t>
            </a:r>
          </a:p>
          <a:p>
            <a:pPr lvl="2"/>
            <a:r>
              <a:rPr lang="en-US" dirty="0"/>
              <a:t>“Imagine that…”</a:t>
            </a:r>
          </a:p>
          <a:p>
            <a:pPr lvl="2"/>
            <a:r>
              <a:rPr lang="en-US" dirty="0"/>
              <a:t>Analyze and interpret</a:t>
            </a:r>
          </a:p>
          <a:p>
            <a:r>
              <a:rPr lang="en-US" dirty="0"/>
              <a:t>Evaluation</a:t>
            </a:r>
          </a:p>
          <a:p>
            <a:pPr lvl="1"/>
            <a:r>
              <a:rPr lang="en-US" dirty="0"/>
              <a:t>Application</a:t>
            </a:r>
          </a:p>
          <a:p>
            <a:pPr lvl="1"/>
            <a:r>
              <a:rPr lang="en-US" dirty="0"/>
              <a:t>Feedback</a:t>
            </a:r>
          </a:p>
        </p:txBody>
      </p:sp>
      <p:sp>
        <p:nvSpPr>
          <p:cNvPr id="3" name="Title 2"/>
          <p:cNvSpPr>
            <a:spLocks noGrp="1"/>
          </p:cNvSpPr>
          <p:nvPr>
            <p:ph type="title"/>
          </p:nvPr>
        </p:nvSpPr>
        <p:spPr/>
        <p:txBody>
          <a:bodyPr>
            <a:normAutofit/>
          </a:bodyPr>
          <a:lstStyle/>
          <a:p>
            <a:r>
              <a:rPr lang="en-US" sz="3000" dirty="0"/>
              <a:t>A Transformative Learning Experience</a:t>
            </a:r>
          </a:p>
        </p:txBody>
      </p:sp>
      <p:pic>
        <p:nvPicPr>
          <p:cNvPr id="6" name="Picture 5"/>
          <p:cNvPicPr>
            <a:picLocks noChangeAspect="1"/>
          </p:cNvPicPr>
          <p:nvPr/>
        </p:nvPicPr>
        <p:blipFill rotWithShape="1">
          <a:blip r:embed="rId6">
            <a:clrChange>
              <a:clrFrom>
                <a:srgbClr val="FFFFFF"/>
              </a:clrFrom>
              <a:clrTo>
                <a:srgbClr val="FFFFFF">
                  <a:alpha val="0"/>
                </a:srgbClr>
              </a:clrTo>
            </a:clrChange>
            <a:extLst>
              <a:ext uri="{BEBA8EAE-BF5A-486C-A8C5-ECC9F3942E4B}">
                <a14:imgProps xmlns:a14="http://schemas.microsoft.com/office/drawing/2010/main">
                  <a14:imgLayer r:embed="rId7">
                    <a14:imgEffect>
                      <a14:brightnessContrast bright="20000" contrast="-40000"/>
                    </a14:imgEffect>
                  </a14:imgLayer>
                </a14:imgProps>
              </a:ext>
              <a:ext uri="{28A0092B-C50C-407E-A947-70E740481C1C}">
                <a14:useLocalDpi xmlns:a14="http://schemas.microsoft.com/office/drawing/2010/main" val="0"/>
              </a:ext>
            </a:extLst>
          </a:blip>
          <a:srcRect l="15555" t="4079" r="17778" b="4461"/>
          <a:stretch/>
        </p:blipFill>
        <p:spPr>
          <a:xfrm>
            <a:off x="8609012" y="2895600"/>
            <a:ext cx="2286000" cy="3124200"/>
          </a:xfrm>
          <a:prstGeom prst="rect">
            <a:avLst/>
          </a:prstGeom>
        </p:spPr>
      </p:pic>
      <p:sp>
        <p:nvSpPr>
          <p:cNvPr id="7" name="Rectangle 6"/>
          <p:cNvSpPr/>
          <p:nvPr/>
        </p:nvSpPr>
        <p:spPr>
          <a:xfrm>
            <a:off x="10056812" y="5791353"/>
            <a:ext cx="659155" cy="307777"/>
          </a:xfrm>
          <a:prstGeom prst="rect">
            <a:avLst/>
          </a:prstGeom>
        </p:spPr>
        <p:txBody>
          <a:bodyPr wrap="non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(2016)</a:t>
            </a:r>
            <a:endParaRPr lang="en-US" sz="1400" dirty="0"/>
          </a:p>
        </p:txBody>
      </p:sp>
      <p:pic>
        <p:nvPicPr>
          <p:cNvPr id="9" name="Audio 8">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8"/>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3680021883"/>
      </p:ext>
    </p:extLst>
  </p:cSld>
  <p:clrMapOvr>
    <a:masterClrMapping/>
  </p:clrMapOvr>
  <mc:AlternateContent xmlns:mc="http://schemas.openxmlformats.org/markup-compatibility/2006" xmlns:p14="http://schemas.microsoft.com/office/powerpoint/2010/main">
    <mc:Choice Requires="p14">
      <p:transition spd="med" p14:dur="700" advTm="230862">
        <p:fade/>
      </p:transition>
    </mc:Choice>
    <mc:Fallback xmlns="">
      <p:transition spd="med" advTm="23086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6" fill="hold"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 calcmode="lin" valueType="num">
                                      <p:cBhvr additive="base">
                                        <p:cTn id="11"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 calcmode="lin" valueType="num">
                                      <p:cBhvr additive="base">
                                        <p:cTn id="17" dur="500" fill="hold"/>
                                        <p:tgtEl>
                                          <p:spTgt spid="4">
                                            <p:txEl>
                                              <p:pRg st="1" end="1"/>
                                            </p:txEl>
                                          </p:spTgt>
                                        </p:tgtEl>
                                        <p:attrNameLst>
                                          <p:attrName>ppt_x</p:attrName>
                                        </p:attrNameLst>
                                      </p:cBhvr>
                                      <p:tavLst>
                                        <p:tav tm="0">
                                          <p:val>
                                            <p:strVal val="1+#ppt_w/2"/>
                                          </p:val>
                                        </p:tav>
                                        <p:tav tm="100000">
                                          <p:val>
                                            <p:strVal val="#ppt_x"/>
                                          </p:val>
                                        </p:tav>
                                      </p:tavLst>
                                    </p:anim>
                                    <p:anim calcmode="lin" valueType="num">
                                      <p:cBhvr additive="base">
                                        <p:cTn id="18"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6" fill="hold" nodeType="clickEffect">
                                  <p:stCondLst>
                                    <p:cond delay="0"/>
                                  </p:stCondLst>
                                  <p:childTnLst>
                                    <p:set>
                                      <p:cBhvr>
                                        <p:cTn id="22" dur="1" fill="hold">
                                          <p:stCondLst>
                                            <p:cond delay="0"/>
                                          </p:stCondLst>
                                        </p:cTn>
                                        <p:tgtEl>
                                          <p:spTgt spid="4">
                                            <p:txEl>
                                              <p:pRg st="2" end="2"/>
                                            </p:txEl>
                                          </p:spTgt>
                                        </p:tgtEl>
                                        <p:attrNameLst>
                                          <p:attrName>style.visibility</p:attrName>
                                        </p:attrNameLst>
                                      </p:cBhvr>
                                      <p:to>
                                        <p:strVal val="visible"/>
                                      </p:to>
                                    </p:set>
                                    <p:anim calcmode="lin" valueType="num">
                                      <p:cBhvr additive="base">
                                        <p:cTn id="23" dur="500" fill="hold"/>
                                        <p:tgtEl>
                                          <p:spTgt spid="4">
                                            <p:txEl>
                                              <p:pRg st="2" end="2"/>
                                            </p:txEl>
                                          </p:spTgt>
                                        </p:tgtEl>
                                        <p:attrNameLst>
                                          <p:attrName>ppt_x</p:attrName>
                                        </p:attrNameLst>
                                      </p:cBhvr>
                                      <p:tavLst>
                                        <p:tav tm="0">
                                          <p:val>
                                            <p:strVal val="1+#ppt_w/2"/>
                                          </p:val>
                                        </p:tav>
                                        <p:tav tm="100000">
                                          <p:val>
                                            <p:strVal val="#ppt_x"/>
                                          </p:val>
                                        </p:tav>
                                      </p:tavLst>
                                    </p:anim>
                                    <p:anim calcmode="lin" valueType="num">
                                      <p:cBhvr additive="base">
                                        <p:cTn id="24"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6" fill="hold" nodeType="clickEffect">
                                  <p:stCondLst>
                                    <p:cond delay="0"/>
                                  </p:stCondLst>
                                  <p:childTnLst>
                                    <p:set>
                                      <p:cBhvr>
                                        <p:cTn id="28" dur="1" fill="hold">
                                          <p:stCondLst>
                                            <p:cond delay="0"/>
                                          </p:stCondLst>
                                        </p:cTn>
                                        <p:tgtEl>
                                          <p:spTgt spid="4">
                                            <p:txEl>
                                              <p:pRg st="3" end="3"/>
                                            </p:txEl>
                                          </p:spTgt>
                                        </p:tgtEl>
                                        <p:attrNameLst>
                                          <p:attrName>style.visibility</p:attrName>
                                        </p:attrNameLst>
                                      </p:cBhvr>
                                      <p:to>
                                        <p:strVal val="visible"/>
                                      </p:to>
                                    </p:set>
                                    <p:anim calcmode="lin" valueType="num">
                                      <p:cBhvr additive="base">
                                        <p:cTn id="29" dur="500" fill="hold"/>
                                        <p:tgtEl>
                                          <p:spTgt spid="4">
                                            <p:txEl>
                                              <p:pRg st="3" end="3"/>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6" fill="hold" nodeType="clickEffect">
                                  <p:stCondLst>
                                    <p:cond delay="0"/>
                                  </p:stCondLst>
                                  <p:childTnLst>
                                    <p:set>
                                      <p:cBhvr>
                                        <p:cTn id="34" dur="1" fill="hold">
                                          <p:stCondLst>
                                            <p:cond delay="0"/>
                                          </p:stCondLst>
                                        </p:cTn>
                                        <p:tgtEl>
                                          <p:spTgt spid="4">
                                            <p:txEl>
                                              <p:pRg st="4" end="4"/>
                                            </p:txEl>
                                          </p:spTgt>
                                        </p:tgtEl>
                                        <p:attrNameLst>
                                          <p:attrName>style.visibility</p:attrName>
                                        </p:attrNameLst>
                                      </p:cBhvr>
                                      <p:to>
                                        <p:strVal val="visible"/>
                                      </p:to>
                                    </p:set>
                                    <p:anim calcmode="lin" valueType="num">
                                      <p:cBhvr additive="base">
                                        <p:cTn id="35" dur="500" fill="hold"/>
                                        <p:tgtEl>
                                          <p:spTgt spid="4">
                                            <p:txEl>
                                              <p:pRg st="4" end="4"/>
                                            </p:txEl>
                                          </p:spTgt>
                                        </p:tgtEl>
                                        <p:attrNameLst>
                                          <p:attrName>ppt_x</p:attrName>
                                        </p:attrNameLst>
                                      </p:cBhvr>
                                      <p:tavLst>
                                        <p:tav tm="0">
                                          <p:val>
                                            <p:strVal val="1+#ppt_w/2"/>
                                          </p:val>
                                        </p:tav>
                                        <p:tav tm="100000">
                                          <p:val>
                                            <p:strVal val="#ppt_x"/>
                                          </p:val>
                                        </p:tav>
                                      </p:tavLst>
                                    </p:anim>
                                    <p:anim calcmode="lin" valueType="num">
                                      <p:cBhvr additive="base">
                                        <p:cTn id="36"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6" fill="hold" nodeType="clickEffect">
                                  <p:stCondLst>
                                    <p:cond delay="0"/>
                                  </p:stCondLst>
                                  <p:childTnLst>
                                    <p:set>
                                      <p:cBhvr>
                                        <p:cTn id="40" dur="1" fill="hold">
                                          <p:stCondLst>
                                            <p:cond delay="0"/>
                                          </p:stCondLst>
                                        </p:cTn>
                                        <p:tgtEl>
                                          <p:spTgt spid="4">
                                            <p:txEl>
                                              <p:pRg st="5" end="5"/>
                                            </p:txEl>
                                          </p:spTgt>
                                        </p:tgtEl>
                                        <p:attrNameLst>
                                          <p:attrName>style.visibility</p:attrName>
                                        </p:attrNameLst>
                                      </p:cBhvr>
                                      <p:to>
                                        <p:strVal val="visible"/>
                                      </p:to>
                                    </p:set>
                                    <p:anim calcmode="lin" valueType="num">
                                      <p:cBhvr additive="base">
                                        <p:cTn id="41" dur="500" fill="hold"/>
                                        <p:tgtEl>
                                          <p:spTgt spid="4">
                                            <p:txEl>
                                              <p:pRg st="5" end="5"/>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6" fill="hold" nodeType="clickEffect">
                                  <p:stCondLst>
                                    <p:cond delay="0"/>
                                  </p:stCondLst>
                                  <p:childTnLst>
                                    <p:set>
                                      <p:cBhvr>
                                        <p:cTn id="46" dur="1" fill="hold">
                                          <p:stCondLst>
                                            <p:cond delay="0"/>
                                          </p:stCondLst>
                                        </p:cTn>
                                        <p:tgtEl>
                                          <p:spTgt spid="4">
                                            <p:txEl>
                                              <p:pRg st="6" end="6"/>
                                            </p:txEl>
                                          </p:spTgt>
                                        </p:tgtEl>
                                        <p:attrNameLst>
                                          <p:attrName>style.visibility</p:attrName>
                                        </p:attrNameLst>
                                      </p:cBhvr>
                                      <p:to>
                                        <p:strVal val="visible"/>
                                      </p:to>
                                    </p:set>
                                    <p:anim calcmode="lin" valueType="num">
                                      <p:cBhvr additive="base">
                                        <p:cTn id="47" dur="500" fill="hold"/>
                                        <p:tgtEl>
                                          <p:spTgt spid="4">
                                            <p:txEl>
                                              <p:pRg st="6" end="6"/>
                                            </p:txEl>
                                          </p:spTgt>
                                        </p:tgtEl>
                                        <p:attrNameLst>
                                          <p:attrName>ppt_x</p:attrName>
                                        </p:attrNameLst>
                                      </p:cBhvr>
                                      <p:tavLst>
                                        <p:tav tm="0">
                                          <p:val>
                                            <p:strVal val="1+#ppt_w/2"/>
                                          </p:val>
                                        </p:tav>
                                        <p:tav tm="100000">
                                          <p:val>
                                            <p:strVal val="#ppt_x"/>
                                          </p:val>
                                        </p:tav>
                                      </p:tavLst>
                                    </p:anim>
                                    <p:anim calcmode="lin" valueType="num">
                                      <p:cBhvr additive="base">
                                        <p:cTn id="48"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6" fill="hold" nodeType="clickEffect">
                                  <p:stCondLst>
                                    <p:cond delay="0"/>
                                  </p:stCondLst>
                                  <p:childTnLst>
                                    <p:set>
                                      <p:cBhvr>
                                        <p:cTn id="52" dur="1" fill="hold">
                                          <p:stCondLst>
                                            <p:cond delay="0"/>
                                          </p:stCondLst>
                                        </p:cTn>
                                        <p:tgtEl>
                                          <p:spTgt spid="4">
                                            <p:txEl>
                                              <p:pRg st="7" end="7"/>
                                            </p:txEl>
                                          </p:spTgt>
                                        </p:tgtEl>
                                        <p:attrNameLst>
                                          <p:attrName>style.visibility</p:attrName>
                                        </p:attrNameLst>
                                      </p:cBhvr>
                                      <p:to>
                                        <p:strVal val="visible"/>
                                      </p:to>
                                    </p:set>
                                    <p:anim calcmode="lin" valueType="num">
                                      <p:cBhvr additive="base">
                                        <p:cTn id="53" dur="500" fill="hold"/>
                                        <p:tgtEl>
                                          <p:spTgt spid="4">
                                            <p:txEl>
                                              <p:pRg st="7" end="7"/>
                                            </p:txEl>
                                          </p:spTgt>
                                        </p:tgtEl>
                                        <p:attrNameLst>
                                          <p:attrName>ppt_x</p:attrName>
                                        </p:attrNameLst>
                                      </p:cBhvr>
                                      <p:tavLst>
                                        <p:tav tm="0">
                                          <p:val>
                                            <p:strVal val="1+#ppt_w/2"/>
                                          </p:val>
                                        </p:tav>
                                        <p:tav tm="100000">
                                          <p:val>
                                            <p:strVal val="#ppt_x"/>
                                          </p:val>
                                        </p:tav>
                                      </p:tavLst>
                                    </p:anim>
                                    <p:anim calcmode="lin" valueType="num">
                                      <p:cBhvr additive="base">
                                        <p:cTn id="54"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6" fill="hold" nodeType="clickEffect">
                                  <p:stCondLst>
                                    <p:cond delay="0"/>
                                  </p:stCondLst>
                                  <p:childTnLst>
                                    <p:set>
                                      <p:cBhvr>
                                        <p:cTn id="58" dur="1" fill="hold">
                                          <p:stCondLst>
                                            <p:cond delay="0"/>
                                          </p:stCondLst>
                                        </p:cTn>
                                        <p:tgtEl>
                                          <p:spTgt spid="4">
                                            <p:txEl>
                                              <p:pRg st="8" end="8"/>
                                            </p:txEl>
                                          </p:spTgt>
                                        </p:tgtEl>
                                        <p:attrNameLst>
                                          <p:attrName>style.visibility</p:attrName>
                                        </p:attrNameLst>
                                      </p:cBhvr>
                                      <p:to>
                                        <p:strVal val="visible"/>
                                      </p:to>
                                    </p:set>
                                    <p:anim calcmode="lin" valueType="num">
                                      <p:cBhvr additive="base">
                                        <p:cTn id="59" dur="500" fill="hold"/>
                                        <p:tgtEl>
                                          <p:spTgt spid="4">
                                            <p:txEl>
                                              <p:pRg st="8" end="8"/>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61" fill="hold" display="0">
                  <p:stCondLst>
                    <p:cond delay="indefinite"/>
                  </p:stCondLst>
                  <p:endCondLst>
                    <p:cond evt="onStopAudio" delay="0">
                      <p:tgtEl>
                        <p:sldTgt/>
                      </p:tgtEl>
                    </p:cond>
                  </p:endCondLst>
                </p:cTn>
                <p:tgtEl>
                  <p:spTgt spid="9"/>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Summary</a:t>
            </a:r>
          </a:p>
        </p:txBody>
      </p:sp>
      <p:sp>
        <p:nvSpPr>
          <p:cNvPr id="6" name="Content Placeholder 5"/>
          <p:cNvSpPr>
            <a:spLocks noGrp="1"/>
          </p:cNvSpPr>
          <p:nvPr>
            <p:ph sz="half" idx="1"/>
          </p:nvPr>
        </p:nvSpPr>
        <p:spPr/>
        <p:txBody>
          <a:bodyPr>
            <a:normAutofit/>
          </a:bodyPr>
          <a:lstStyle/>
          <a:p>
            <a:r>
              <a:rPr lang="en-US" dirty="0"/>
              <a:t>Adult Learning Theory </a:t>
            </a:r>
          </a:p>
          <a:p>
            <a:pPr lvl="1"/>
            <a:r>
              <a:rPr lang="en-US" dirty="0"/>
              <a:t>Critical in E-learning</a:t>
            </a:r>
          </a:p>
          <a:p>
            <a:pPr lvl="1"/>
            <a:r>
              <a:rPr lang="en-US" dirty="0"/>
              <a:t>Learner</a:t>
            </a:r>
          </a:p>
          <a:p>
            <a:pPr lvl="1"/>
            <a:r>
              <a:rPr lang="en-US" dirty="0"/>
              <a:t>Educator</a:t>
            </a:r>
          </a:p>
          <a:p>
            <a:pPr lvl="1"/>
            <a:r>
              <a:rPr lang="en-US" dirty="0"/>
              <a:t>Environment</a:t>
            </a:r>
          </a:p>
          <a:p>
            <a:pPr lvl="1"/>
            <a:r>
              <a:rPr lang="en-US" dirty="0"/>
              <a:t>Content</a:t>
            </a:r>
          </a:p>
          <a:p>
            <a:pPr lvl="1"/>
            <a:r>
              <a:rPr lang="en-US" dirty="0"/>
              <a:t>Domains</a:t>
            </a:r>
          </a:p>
          <a:p>
            <a:pPr lvl="2"/>
            <a:r>
              <a:rPr lang="en-US" dirty="0"/>
              <a:t>Multi/complex</a:t>
            </a:r>
          </a:p>
          <a:p>
            <a:endParaRPr lang="en-US" dirty="0"/>
          </a:p>
        </p:txBody>
      </p:sp>
      <p:sp>
        <p:nvSpPr>
          <p:cNvPr id="7" name="Content Placeholder 6"/>
          <p:cNvSpPr>
            <a:spLocks noGrp="1"/>
          </p:cNvSpPr>
          <p:nvPr>
            <p:ph sz="half" idx="2"/>
          </p:nvPr>
        </p:nvSpPr>
        <p:spPr>
          <a:xfrm>
            <a:off x="6297559" y="1738604"/>
            <a:ext cx="4977104" cy="1460500"/>
          </a:xfrm>
        </p:spPr>
        <p:txBody>
          <a:bodyPr>
            <a:normAutofit/>
          </a:bodyPr>
          <a:lstStyle/>
          <a:p>
            <a:r>
              <a:rPr lang="en-US" dirty="0" err="1"/>
              <a:t>Mezirow’s</a:t>
            </a:r>
            <a:r>
              <a:rPr lang="en-US" dirty="0"/>
              <a:t> Framework</a:t>
            </a:r>
          </a:p>
          <a:p>
            <a:pPr lvl="1"/>
            <a:r>
              <a:rPr lang="en-US" dirty="0"/>
              <a:t>Learning explained</a:t>
            </a:r>
          </a:p>
          <a:p>
            <a:pPr lvl="1"/>
            <a:r>
              <a:rPr lang="en-US" dirty="0"/>
              <a:t>Multidimensional</a:t>
            </a:r>
          </a:p>
        </p:txBody>
      </p:sp>
      <p:pic>
        <p:nvPicPr>
          <p:cNvPr id="9" name="Audio 8">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2106120900"/>
      </p:ext>
    </p:extLst>
  </p:cSld>
  <p:clrMapOvr>
    <a:masterClrMapping/>
  </p:clrMapOvr>
  <mc:AlternateContent xmlns:mc="http://schemas.openxmlformats.org/markup-compatibility/2006" xmlns:p14="http://schemas.microsoft.com/office/powerpoint/2010/main">
    <mc:Choice Requires="p14">
      <p:transition spd="med" p14:dur="700" advTm="114494">
        <p:fade/>
      </p:transition>
    </mc:Choice>
    <mc:Fallback xmlns="">
      <p:transition spd="med" advTm="11449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nodeType="clickEffect">
                                  <p:stCondLst>
                                    <p:cond delay="0"/>
                                  </p:stCondLst>
                                  <p:childTnLst>
                                    <p:set>
                                      <p:cBhvr>
                                        <p:cTn id="10" dur="1" fill="hold">
                                          <p:stCondLst>
                                            <p:cond delay="0"/>
                                          </p:stCondLst>
                                        </p:cTn>
                                        <p:tgtEl>
                                          <p:spTgt spid="6">
                                            <p:txEl>
                                              <p:pRg st="0" end="0"/>
                                            </p:txEl>
                                          </p:spTgt>
                                        </p:tgtEl>
                                        <p:attrNameLst>
                                          <p:attrName>style.visibility</p:attrName>
                                        </p:attrNameLst>
                                      </p:cBhvr>
                                      <p:to>
                                        <p:strVal val="visible"/>
                                      </p:to>
                                    </p:set>
                                    <p:anim calcmode="lin" valueType="num">
                                      <p:cBhvr additive="base">
                                        <p:cTn id="11" dur="500" fill="hold"/>
                                        <p:tgtEl>
                                          <p:spTgt spid="6">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6">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anim calcmode="lin" valueType="num">
                                      <p:cBhvr additive="base">
                                        <p:cTn id="23" dur="500" fill="hold"/>
                                        <p:tgtEl>
                                          <p:spTgt spid="6">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6">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9" fill="hold" nodeType="clickEffect">
                                  <p:stCondLst>
                                    <p:cond delay="0"/>
                                  </p:stCondLst>
                                  <p:childTnLst>
                                    <p:set>
                                      <p:cBhvr>
                                        <p:cTn id="28" dur="1" fill="hold">
                                          <p:stCondLst>
                                            <p:cond delay="0"/>
                                          </p:stCondLst>
                                        </p:cTn>
                                        <p:tgtEl>
                                          <p:spTgt spid="6">
                                            <p:txEl>
                                              <p:pRg st="3" end="3"/>
                                            </p:txEl>
                                          </p:spTgt>
                                        </p:tgtEl>
                                        <p:attrNameLst>
                                          <p:attrName>style.visibility</p:attrName>
                                        </p:attrNameLst>
                                      </p:cBhvr>
                                      <p:to>
                                        <p:strVal val="visible"/>
                                      </p:to>
                                    </p:set>
                                    <p:anim calcmode="lin" valueType="num">
                                      <p:cBhvr additive="base">
                                        <p:cTn id="29" dur="500" fill="hold"/>
                                        <p:tgtEl>
                                          <p:spTgt spid="6">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6">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2" fill="hold" nodeType="clickEffect">
                                  <p:stCondLst>
                                    <p:cond delay="0"/>
                                  </p:stCondLst>
                                  <p:childTnLst>
                                    <p:set>
                                      <p:cBhvr>
                                        <p:cTn id="34" dur="1" fill="hold">
                                          <p:stCondLst>
                                            <p:cond delay="0"/>
                                          </p:stCondLst>
                                        </p:cTn>
                                        <p:tgtEl>
                                          <p:spTgt spid="6">
                                            <p:txEl>
                                              <p:pRg st="4" end="4"/>
                                            </p:txEl>
                                          </p:spTgt>
                                        </p:tgtEl>
                                        <p:attrNameLst>
                                          <p:attrName>style.visibility</p:attrName>
                                        </p:attrNameLst>
                                      </p:cBhvr>
                                      <p:to>
                                        <p:strVal val="visible"/>
                                      </p:to>
                                    </p:set>
                                    <p:anim calcmode="lin" valueType="num">
                                      <p:cBhvr additive="base">
                                        <p:cTn id="35" dur="500" fill="hold"/>
                                        <p:tgtEl>
                                          <p:spTgt spid="6">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12" fill="hold" nodeType="clickEffect">
                                  <p:stCondLst>
                                    <p:cond delay="0"/>
                                  </p:stCondLst>
                                  <p:childTnLst>
                                    <p:set>
                                      <p:cBhvr>
                                        <p:cTn id="40" dur="1" fill="hold">
                                          <p:stCondLst>
                                            <p:cond delay="0"/>
                                          </p:stCondLst>
                                        </p:cTn>
                                        <p:tgtEl>
                                          <p:spTgt spid="6">
                                            <p:txEl>
                                              <p:pRg st="5" end="5"/>
                                            </p:txEl>
                                          </p:spTgt>
                                        </p:tgtEl>
                                        <p:attrNameLst>
                                          <p:attrName>style.visibility</p:attrName>
                                        </p:attrNameLst>
                                      </p:cBhvr>
                                      <p:to>
                                        <p:strVal val="visible"/>
                                      </p:to>
                                    </p:set>
                                    <p:anim calcmode="lin" valueType="num">
                                      <p:cBhvr additive="base">
                                        <p:cTn id="41" dur="500" fill="hold"/>
                                        <p:tgtEl>
                                          <p:spTgt spid="6">
                                            <p:txEl>
                                              <p:pRg st="5" end="5"/>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6">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2" fill="hold" nodeType="clickEffect">
                                  <p:stCondLst>
                                    <p:cond delay="0"/>
                                  </p:stCondLst>
                                  <p:childTnLst>
                                    <p:set>
                                      <p:cBhvr>
                                        <p:cTn id="46" dur="1" fill="hold">
                                          <p:stCondLst>
                                            <p:cond delay="0"/>
                                          </p:stCondLst>
                                        </p:cTn>
                                        <p:tgtEl>
                                          <p:spTgt spid="6">
                                            <p:txEl>
                                              <p:pRg st="6" end="6"/>
                                            </p:txEl>
                                          </p:spTgt>
                                        </p:tgtEl>
                                        <p:attrNameLst>
                                          <p:attrName>style.visibility</p:attrName>
                                        </p:attrNameLst>
                                      </p:cBhvr>
                                      <p:to>
                                        <p:strVal val="visible"/>
                                      </p:to>
                                    </p:set>
                                    <p:anim calcmode="lin" valueType="num">
                                      <p:cBhvr additive="base">
                                        <p:cTn id="47" dur="500" fill="hold"/>
                                        <p:tgtEl>
                                          <p:spTgt spid="6">
                                            <p:txEl>
                                              <p:pRg st="6" end="6"/>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6">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12" fill="hold" nodeType="clickEffect">
                                  <p:stCondLst>
                                    <p:cond delay="0"/>
                                  </p:stCondLst>
                                  <p:childTnLst>
                                    <p:set>
                                      <p:cBhvr>
                                        <p:cTn id="52" dur="1" fill="hold">
                                          <p:stCondLst>
                                            <p:cond delay="0"/>
                                          </p:stCondLst>
                                        </p:cTn>
                                        <p:tgtEl>
                                          <p:spTgt spid="6">
                                            <p:txEl>
                                              <p:pRg st="7" end="7"/>
                                            </p:txEl>
                                          </p:spTgt>
                                        </p:tgtEl>
                                        <p:attrNameLst>
                                          <p:attrName>style.visibility</p:attrName>
                                        </p:attrNameLst>
                                      </p:cBhvr>
                                      <p:to>
                                        <p:strVal val="visible"/>
                                      </p:to>
                                    </p:set>
                                    <p:anim calcmode="lin" valueType="num">
                                      <p:cBhvr additive="base">
                                        <p:cTn id="53" dur="500" fill="hold"/>
                                        <p:tgtEl>
                                          <p:spTgt spid="6">
                                            <p:txEl>
                                              <p:pRg st="7" end="7"/>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6">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2" fill="hold" nodeType="clickEffect">
                                  <p:stCondLst>
                                    <p:cond delay="0"/>
                                  </p:stCondLst>
                                  <p:childTnLst>
                                    <p:set>
                                      <p:cBhvr>
                                        <p:cTn id="58" dur="1" fill="hold">
                                          <p:stCondLst>
                                            <p:cond delay="0"/>
                                          </p:stCondLst>
                                        </p:cTn>
                                        <p:tgtEl>
                                          <p:spTgt spid="7">
                                            <p:txEl>
                                              <p:pRg st="0" end="0"/>
                                            </p:txEl>
                                          </p:spTgt>
                                        </p:tgtEl>
                                        <p:attrNameLst>
                                          <p:attrName>style.visibility</p:attrName>
                                        </p:attrNameLst>
                                      </p:cBhvr>
                                      <p:to>
                                        <p:strVal val="visible"/>
                                      </p:to>
                                    </p:set>
                                    <p:anim calcmode="lin" valueType="num">
                                      <p:cBhvr additive="base">
                                        <p:cTn id="59"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60" dur="500" fill="hold"/>
                                        <p:tgtEl>
                                          <p:spTgt spid="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2" fill="hold" nodeType="clickEffect">
                                  <p:stCondLst>
                                    <p:cond delay="0"/>
                                  </p:stCondLst>
                                  <p:childTnLst>
                                    <p:set>
                                      <p:cBhvr>
                                        <p:cTn id="64" dur="1" fill="hold">
                                          <p:stCondLst>
                                            <p:cond delay="0"/>
                                          </p:stCondLst>
                                        </p:cTn>
                                        <p:tgtEl>
                                          <p:spTgt spid="7">
                                            <p:txEl>
                                              <p:pRg st="1" end="1"/>
                                            </p:txEl>
                                          </p:spTgt>
                                        </p:tgtEl>
                                        <p:attrNameLst>
                                          <p:attrName>style.visibility</p:attrName>
                                        </p:attrNameLst>
                                      </p:cBhvr>
                                      <p:to>
                                        <p:strVal val="visible"/>
                                      </p:to>
                                    </p:set>
                                    <p:anim calcmode="lin" valueType="num">
                                      <p:cBhvr additive="base">
                                        <p:cTn id="65" dur="500" fill="hold"/>
                                        <p:tgtEl>
                                          <p:spTgt spid="7">
                                            <p:txEl>
                                              <p:pRg st="1" end="1"/>
                                            </p:txEl>
                                          </p:spTgt>
                                        </p:tgtEl>
                                        <p:attrNameLst>
                                          <p:attrName>ppt_x</p:attrName>
                                        </p:attrNameLst>
                                      </p:cBhvr>
                                      <p:tavLst>
                                        <p:tav tm="0">
                                          <p:val>
                                            <p:strVal val="1+#ppt_w/2"/>
                                          </p:val>
                                        </p:tav>
                                        <p:tav tm="100000">
                                          <p:val>
                                            <p:strVal val="#ppt_x"/>
                                          </p:val>
                                        </p:tav>
                                      </p:tavLst>
                                    </p:anim>
                                    <p:anim calcmode="lin" valueType="num">
                                      <p:cBhvr additive="base">
                                        <p:cTn id="66" dur="500" fill="hold"/>
                                        <p:tgtEl>
                                          <p:spTgt spid="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 presetClass="entr" presetSubtype="2" fill="hold" nodeType="clickEffect">
                                  <p:stCondLst>
                                    <p:cond delay="0"/>
                                  </p:stCondLst>
                                  <p:childTnLst>
                                    <p:set>
                                      <p:cBhvr>
                                        <p:cTn id="70" dur="1" fill="hold">
                                          <p:stCondLst>
                                            <p:cond delay="0"/>
                                          </p:stCondLst>
                                        </p:cTn>
                                        <p:tgtEl>
                                          <p:spTgt spid="7">
                                            <p:txEl>
                                              <p:pRg st="2" end="2"/>
                                            </p:txEl>
                                          </p:spTgt>
                                        </p:tgtEl>
                                        <p:attrNameLst>
                                          <p:attrName>style.visibility</p:attrName>
                                        </p:attrNameLst>
                                      </p:cBhvr>
                                      <p:to>
                                        <p:strVal val="visible"/>
                                      </p:to>
                                    </p:set>
                                    <p:anim calcmode="lin" valueType="num">
                                      <p:cBhvr additive="base">
                                        <p:cTn id="71" dur="500" fill="hold"/>
                                        <p:tgtEl>
                                          <p:spTgt spid="7">
                                            <p:txEl>
                                              <p:pRg st="2" end="2"/>
                                            </p:txEl>
                                          </p:spTgt>
                                        </p:tgtEl>
                                        <p:attrNameLst>
                                          <p:attrName>ppt_x</p:attrName>
                                        </p:attrNameLst>
                                      </p:cBhvr>
                                      <p:tavLst>
                                        <p:tav tm="0">
                                          <p:val>
                                            <p:strVal val="1+#ppt_w/2"/>
                                          </p:val>
                                        </p:tav>
                                        <p:tav tm="100000">
                                          <p:val>
                                            <p:strVal val="#ppt_x"/>
                                          </p:val>
                                        </p:tav>
                                      </p:tavLst>
                                    </p:anim>
                                    <p:anim calcmode="lin" valueType="num">
                                      <p:cBhvr additive="base">
                                        <p:cTn id="72" dur="500" fill="hold"/>
                                        <p:tgtEl>
                                          <p:spTgt spid="7">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3" fill="hold" display="0">
                  <p:stCondLst>
                    <p:cond delay="indefinite"/>
                  </p:stCondLst>
                  <p:endCondLst>
                    <p:cond evt="onStopAudio" delay="0">
                      <p:tgtEl>
                        <p:sldTgt/>
                      </p:tgtEl>
                    </p:cond>
                  </p:endCondLst>
                </p:cTn>
                <p:tgtEl>
                  <p:spTgt spid="9"/>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20000"/>
          </a:bodyPr>
          <a:lstStyle/>
          <a:p>
            <a:pPr marL="457200" indent="-457200">
              <a:buNone/>
            </a:pPr>
            <a:r>
              <a:rPr lang="en-US" dirty="0"/>
              <a:t>(2016, November 19). Retrieved from Adults learn best: https://s-media-cache-ak0.pinimg.com/736x/64/b7/6a/64b76a7c762cace89d6fa352978121f7.jpg</a:t>
            </a:r>
          </a:p>
          <a:p>
            <a:pPr marL="457200" indent="-457200">
              <a:buNone/>
            </a:pPr>
            <a:r>
              <a:rPr lang="en-US" dirty="0"/>
              <a:t>(2016, November 20). Retrieved from http://vharwood-gradport.weebly.com/uploads/2/4/3/5/24355678/5196608_orig.png</a:t>
            </a:r>
          </a:p>
          <a:p>
            <a:pPr marL="457200" indent="-457200">
              <a:buNone/>
            </a:pPr>
            <a:r>
              <a:rPr lang="en-US" dirty="0"/>
              <a:t>Christie, M., Carey, M., Robertson, A., &amp; Grainger, P. (2015). Putting transformative learning theory into practice. </a:t>
            </a:r>
            <a:r>
              <a:rPr lang="en-US" i="1" dirty="0"/>
              <a:t>Australian Journal of Adult Learning</a:t>
            </a:r>
            <a:r>
              <a:rPr lang="en-US" dirty="0"/>
              <a:t>, 9-30.</a:t>
            </a:r>
          </a:p>
          <a:p>
            <a:pPr marL="457200" indent="-457200">
              <a:buNone/>
            </a:pPr>
            <a:r>
              <a:rPr lang="en-US" dirty="0" err="1"/>
              <a:t>Giannoukos</a:t>
            </a:r>
            <a:r>
              <a:rPr lang="en-US" dirty="0"/>
              <a:t>, G., </a:t>
            </a:r>
            <a:r>
              <a:rPr lang="en-US" dirty="0" err="1"/>
              <a:t>Besas</a:t>
            </a:r>
            <a:r>
              <a:rPr lang="en-US" dirty="0"/>
              <a:t>, G., </a:t>
            </a:r>
            <a:r>
              <a:rPr lang="en-US" dirty="0" err="1"/>
              <a:t>Galiropoulos</a:t>
            </a:r>
            <a:r>
              <a:rPr lang="en-US" dirty="0"/>
              <a:t>, C., &amp; </a:t>
            </a:r>
            <a:r>
              <a:rPr lang="en-US" dirty="0" err="1"/>
              <a:t>Hictour</a:t>
            </a:r>
            <a:r>
              <a:rPr lang="en-US" dirty="0"/>
              <a:t>, V. (2015). </a:t>
            </a:r>
            <a:r>
              <a:rPr lang="en-US" dirty="0" err="1"/>
              <a:t>Ehte</a:t>
            </a:r>
            <a:r>
              <a:rPr lang="en-US" dirty="0"/>
              <a:t> andragogy, the social change, and the </a:t>
            </a:r>
            <a:r>
              <a:rPr lang="en-US" dirty="0" err="1"/>
              <a:t>trasnformative</a:t>
            </a:r>
            <a:r>
              <a:rPr lang="en-US" dirty="0"/>
              <a:t> learning educational approaches in education. </a:t>
            </a:r>
            <a:r>
              <a:rPr lang="en-US" i="1" dirty="0"/>
              <a:t>Journal of Education and Practice</a:t>
            </a:r>
            <a:r>
              <a:rPr lang="en-US" dirty="0"/>
              <a:t>, 47-50.</a:t>
            </a:r>
          </a:p>
        </p:txBody>
      </p:sp>
      <p:sp>
        <p:nvSpPr>
          <p:cNvPr id="2" name="Title 1"/>
          <p:cNvSpPr>
            <a:spLocks noGrp="1"/>
          </p:cNvSpPr>
          <p:nvPr>
            <p:ph type="title"/>
          </p:nvPr>
        </p:nvSpPr>
        <p:spPr/>
        <p:txBody>
          <a:bodyPr/>
          <a:lstStyle/>
          <a:p>
            <a:r>
              <a:rPr lang="en-US" dirty="0"/>
              <a:t>References</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49063" y="6218238"/>
            <a:ext cx="487362" cy="487362"/>
          </a:xfrm>
          <a:prstGeom prst="rect">
            <a:avLst/>
          </a:prstGeom>
        </p:spPr>
      </p:pic>
    </p:spTree>
    <p:extLst>
      <p:ext uri="{BB962C8B-B14F-4D97-AF65-F5344CB8AC3E}">
        <p14:creationId xmlns:p14="http://schemas.microsoft.com/office/powerpoint/2010/main" val="587410556"/>
      </p:ext>
    </p:extLst>
  </p:cSld>
  <p:clrMapOvr>
    <a:masterClrMapping/>
  </p:clrMapOvr>
  <mc:AlternateContent xmlns:mc="http://schemas.openxmlformats.org/markup-compatibility/2006" xmlns:p14="http://schemas.microsoft.com/office/powerpoint/2010/main">
    <mc:Choice Requires="p14">
      <p:transition spd="med" p14:dur="700" advTm="3921">
        <p:fade/>
      </p:transition>
    </mc:Choice>
    <mc:Fallback xmlns="">
      <p:transition spd="med" advTm="392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lnSpcReduction="10000"/>
          </a:bodyPr>
          <a:lstStyle/>
          <a:p>
            <a:pPr marL="457200" indent="-457200">
              <a:buNone/>
            </a:pPr>
            <a:r>
              <a:rPr lang="en-US" dirty="0" err="1"/>
              <a:t>Goddu</a:t>
            </a:r>
            <a:r>
              <a:rPr lang="en-US" dirty="0"/>
              <a:t>, K. (2012). Meeting the challenge: Teaching strategies for adult learners. </a:t>
            </a:r>
            <a:r>
              <a:rPr lang="en-US" i="1" dirty="0"/>
              <a:t>Kappa Delta Pi Record</a:t>
            </a:r>
            <a:r>
              <a:rPr lang="en-US" dirty="0"/>
              <a:t>, 169-173. doi:10.1080/00228958.2012.734004</a:t>
            </a:r>
          </a:p>
          <a:p>
            <a:pPr marL="457200" indent="-457200">
              <a:buNone/>
            </a:pPr>
            <a:r>
              <a:rPr lang="en-US" i="1" dirty="0"/>
              <a:t>Jack </a:t>
            </a:r>
            <a:r>
              <a:rPr lang="en-US" i="1" dirty="0" err="1"/>
              <a:t>Mezirow</a:t>
            </a:r>
            <a:r>
              <a:rPr lang="en-US" i="1" dirty="0"/>
              <a:t>: Transformative learning</a:t>
            </a:r>
            <a:r>
              <a:rPr lang="en-US" dirty="0"/>
              <a:t>. (2016, November 19). Retrieved from http://images.slideplayer.com/24/7071259/slides/slide_35.jpg</a:t>
            </a:r>
          </a:p>
          <a:p>
            <a:pPr marL="457200" indent="-457200">
              <a:buNone/>
            </a:pPr>
            <a:r>
              <a:rPr lang="en-US" dirty="0"/>
              <a:t>Kenner, C., &amp; </a:t>
            </a:r>
            <a:r>
              <a:rPr lang="en-US" dirty="0" err="1"/>
              <a:t>Weinerman</a:t>
            </a:r>
            <a:r>
              <a:rPr lang="en-US" dirty="0"/>
              <a:t>, J. (2011). Adult learning theory: Applications to non-traditional college students. </a:t>
            </a:r>
            <a:r>
              <a:rPr lang="en-US" i="1" dirty="0"/>
              <a:t>Journal of College Reading and Learning</a:t>
            </a:r>
            <a:r>
              <a:rPr lang="en-US" dirty="0"/>
              <a:t>, 87-96.</a:t>
            </a:r>
          </a:p>
          <a:p>
            <a:pPr marL="457200" indent="-457200">
              <a:buNone/>
            </a:pPr>
            <a:r>
              <a:rPr lang="en-US" i="1" dirty="0"/>
              <a:t>Knowles' 4 principles of andragogy</a:t>
            </a:r>
            <a:r>
              <a:rPr lang="en-US" dirty="0"/>
              <a:t>. (2016, November 19). Retrieved from http://image.slidesharecdn.com/theadultlearningtheory-andragogy-ofmalcolmknowles-130509081130-phpapp01/95/the-adult-learning-theory-andragogy-of-malcolm-knowles-6-638.jpg?cb=1368422073</a:t>
            </a:r>
          </a:p>
        </p:txBody>
      </p:sp>
      <p:sp>
        <p:nvSpPr>
          <p:cNvPr id="2" name="Title 1"/>
          <p:cNvSpPr>
            <a:spLocks noGrp="1"/>
          </p:cNvSpPr>
          <p:nvPr>
            <p:ph type="title"/>
          </p:nvPr>
        </p:nvSpPr>
        <p:spPr/>
        <p:txBody>
          <a:bodyPr/>
          <a:lstStyle/>
          <a:p>
            <a:r>
              <a:rPr lang="en-US" dirty="0"/>
              <a:t>References</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49063" y="6218238"/>
            <a:ext cx="487362" cy="487362"/>
          </a:xfrm>
          <a:prstGeom prst="rect">
            <a:avLst/>
          </a:prstGeom>
        </p:spPr>
      </p:pic>
    </p:spTree>
    <p:extLst>
      <p:ext uri="{BB962C8B-B14F-4D97-AF65-F5344CB8AC3E}">
        <p14:creationId xmlns:p14="http://schemas.microsoft.com/office/powerpoint/2010/main" val="1018804073"/>
      </p:ext>
    </p:extLst>
  </p:cSld>
  <p:clrMapOvr>
    <a:masterClrMapping/>
  </p:clrMapOvr>
  <mc:AlternateContent xmlns:mc="http://schemas.openxmlformats.org/markup-compatibility/2006" xmlns:p14="http://schemas.microsoft.com/office/powerpoint/2010/main">
    <mc:Choice Requires="p14">
      <p:transition spd="med" p14:dur="700" advTm="3801">
        <p:fade/>
      </p:transition>
    </mc:Choice>
    <mc:Fallback xmlns="">
      <p:transition spd="med" advTm="380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92500"/>
          </a:bodyPr>
          <a:lstStyle/>
          <a:p>
            <a:pPr marL="457200" indent="-457200">
              <a:buNone/>
            </a:pPr>
            <a:r>
              <a:rPr lang="en-US" dirty="0"/>
              <a:t>Nelson, R. (2016, November 20). Retrieved from https://s-media-cache-ak0.pinimg.com/736x/26/02/35/2602353d66398994b0e9cfbb3787a482.jpg</a:t>
            </a:r>
          </a:p>
          <a:p>
            <a:pPr marL="457200" indent="-457200">
              <a:buNone/>
            </a:pPr>
            <a:r>
              <a:rPr lang="en-US" dirty="0"/>
              <a:t>Ross-Gordon, J. (2011). Research on adult learners: Supporting the needs of a student population that is no longer nontraditional. </a:t>
            </a:r>
            <a:r>
              <a:rPr lang="en-US" i="1" dirty="0"/>
              <a:t>Associates for American Colleges and Universities</a:t>
            </a:r>
            <a:r>
              <a:rPr lang="en-US" dirty="0"/>
              <a:t>, 1-8.</a:t>
            </a:r>
          </a:p>
          <a:p>
            <a:pPr marL="457200" indent="-457200">
              <a:buNone/>
            </a:pPr>
            <a:r>
              <a:rPr lang="en-US" dirty="0"/>
              <a:t>Taylor, D., &amp; </a:t>
            </a:r>
            <a:r>
              <a:rPr lang="en-US" dirty="0" err="1"/>
              <a:t>Hamdy</a:t>
            </a:r>
            <a:r>
              <a:rPr lang="en-US" dirty="0"/>
              <a:t>, H. (2013). Adult learning theories: Implications for learning and teaching in medical education: AMEE guide no. 83. </a:t>
            </a:r>
            <a:r>
              <a:rPr lang="en-US" i="1" dirty="0"/>
              <a:t>Medical Teacher</a:t>
            </a:r>
            <a:r>
              <a:rPr lang="en-US" dirty="0"/>
              <a:t>, 1561-1572. doi:10.3109/0142159X.2013.828153</a:t>
            </a:r>
          </a:p>
          <a:p>
            <a:pPr marL="457200" indent="-457200">
              <a:buNone/>
            </a:pPr>
            <a:r>
              <a:rPr lang="en-US" dirty="0"/>
              <a:t>Taylor, E., &amp; </a:t>
            </a:r>
            <a:r>
              <a:rPr lang="en-US" dirty="0" err="1"/>
              <a:t>Cranton</a:t>
            </a:r>
            <a:r>
              <a:rPr lang="en-US" dirty="0"/>
              <a:t>, P. (2012). </a:t>
            </a:r>
            <a:r>
              <a:rPr lang="en-US" i="1" dirty="0"/>
              <a:t>The handbook of transformative Learning : Theory, research, and practice .</a:t>
            </a:r>
            <a:r>
              <a:rPr lang="en-US" dirty="0"/>
              <a:t> Hoboken: Jossey-Bass.</a:t>
            </a:r>
          </a:p>
        </p:txBody>
      </p:sp>
      <p:sp>
        <p:nvSpPr>
          <p:cNvPr id="2" name="Title 1"/>
          <p:cNvSpPr>
            <a:spLocks noGrp="1"/>
          </p:cNvSpPr>
          <p:nvPr>
            <p:ph type="title"/>
          </p:nvPr>
        </p:nvSpPr>
        <p:spPr/>
        <p:txBody>
          <a:bodyPr/>
          <a:lstStyle/>
          <a:p>
            <a:r>
              <a:rPr lang="en-US" dirty="0"/>
              <a:t>References</a:t>
            </a:r>
          </a:p>
        </p:txBody>
      </p:sp>
      <p:pic>
        <p:nvPicPr>
          <p:cNvPr id="5" name="Audio 4">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49063" y="6218238"/>
            <a:ext cx="487362" cy="487362"/>
          </a:xfrm>
          <a:prstGeom prst="rect">
            <a:avLst/>
          </a:prstGeom>
        </p:spPr>
      </p:pic>
    </p:spTree>
    <p:extLst>
      <p:ext uri="{BB962C8B-B14F-4D97-AF65-F5344CB8AC3E}">
        <p14:creationId xmlns:p14="http://schemas.microsoft.com/office/powerpoint/2010/main" val="3140290173"/>
      </p:ext>
    </p:extLst>
  </p:cSld>
  <p:clrMapOvr>
    <a:masterClrMapping/>
  </p:clrMapOvr>
  <mc:AlternateContent xmlns:mc="http://schemas.openxmlformats.org/markup-compatibility/2006" xmlns:p14="http://schemas.microsoft.com/office/powerpoint/2010/main">
    <mc:Choice Requires="p14">
      <p:transition spd="med" p14:dur="700" advTm="3754">
        <p:fade/>
      </p:transition>
    </mc:Choice>
    <mc:Fallback xmlns="">
      <p:transition spd="med" advTm="375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lstStyle/>
          <a:p>
            <a:endParaRPr lang="en-US"/>
          </a:p>
        </p:txBody>
      </p:sp>
      <p:sp>
        <p:nvSpPr>
          <p:cNvPr id="3" name="Title 2"/>
          <p:cNvSpPr>
            <a:spLocks noGrp="1"/>
          </p:cNvSpPr>
          <p:nvPr>
            <p:ph type="ctrTitle"/>
          </p:nvPr>
        </p:nvSpPr>
        <p:spPr/>
        <p:txBody>
          <a:bodyPr anchor="ctr"/>
          <a:lstStyle/>
          <a:p>
            <a:pPr algn="ctr"/>
            <a:r>
              <a:rPr lang="en-US" dirty="0"/>
              <a:t>The End</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11549063" y="6218238"/>
            <a:ext cx="487362" cy="487362"/>
          </a:xfrm>
          <a:prstGeom prst="rect">
            <a:avLst/>
          </a:prstGeom>
        </p:spPr>
      </p:pic>
    </p:spTree>
    <p:extLst>
      <p:ext uri="{BB962C8B-B14F-4D97-AF65-F5344CB8AC3E}">
        <p14:creationId xmlns:p14="http://schemas.microsoft.com/office/powerpoint/2010/main" val="3383336033"/>
      </p:ext>
    </p:extLst>
  </p:cSld>
  <p:clrMapOvr>
    <a:masterClrMapping/>
  </p:clrMapOvr>
  <mc:AlternateContent xmlns:mc="http://schemas.openxmlformats.org/markup-compatibility/2006" xmlns:p14="http://schemas.microsoft.com/office/powerpoint/2010/main">
    <mc:Choice Requires="p14">
      <p:transition spd="med" p14:dur="700" advTm="5568">
        <p:fade/>
      </p:transition>
    </mc:Choice>
    <mc:Fallback xmlns="">
      <p:transition spd="med" advTm="556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0" indent="0">
              <a:buNone/>
            </a:pPr>
            <a:endParaRPr lang="en-US" dirty="0"/>
          </a:p>
          <a:p>
            <a:r>
              <a:rPr lang="en-US" dirty="0"/>
              <a:t>Back-to-School</a:t>
            </a:r>
          </a:p>
          <a:p>
            <a:r>
              <a:rPr lang="en-US" dirty="0"/>
              <a:t>Experience </a:t>
            </a:r>
          </a:p>
          <a:p>
            <a:r>
              <a:rPr lang="en-US" dirty="0"/>
              <a:t>Motivation</a:t>
            </a:r>
          </a:p>
          <a:p>
            <a:r>
              <a:rPr lang="en-US" dirty="0"/>
              <a:t>Educator preparation</a:t>
            </a:r>
          </a:p>
        </p:txBody>
      </p:sp>
      <p:sp>
        <p:nvSpPr>
          <p:cNvPr id="2" name="Title 1"/>
          <p:cNvSpPr>
            <a:spLocks noGrp="1"/>
          </p:cNvSpPr>
          <p:nvPr>
            <p:ph type="title"/>
          </p:nvPr>
        </p:nvSpPr>
        <p:spPr/>
        <p:txBody>
          <a:bodyPr/>
          <a:lstStyle/>
          <a:p>
            <a:r>
              <a:rPr lang="en-US" dirty="0"/>
              <a:t>The Adult Learner</a:t>
            </a:r>
          </a:p>
        </p:txBody>
      </p:sp>
      <p:pic>
        <p:nvPicPr>
          <p:cNvPr id="10" name="Audio 9">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3111672502"/>
      </p:ext>
    </p:extLst>
  </p:cSld>
  <p:clrMapOvr>
    <a:masterClrMapping/>
  </p:clrMapOvr>
  <mc:AlternateContent xmlns:mc="http://schemas.openxmlformats.org/markup-compatibility/2006" xmlns:p14="http://schemas.microsoft.com/office/powerpoint/2010/main">
    <mc:Choice Requires="p14">
      <p:transition spd="med" p14:dur="700" advTm="132734">
        <p:fade/>
      </p:transition>
    </mc:Choice>
    <mc:Fallback xmlns="">
      <p:transition spd="med" advTm="13273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anim calcmode="lin" valueType="num">
                                      <p:cBhvr additive="base">
                                        <p:cTn id="23"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4" end="4"/>
                                            </p:txEl>
                                          </p:spTgt>
                                        </p:tgtEl>
                                        <p:attrNameLst>
                                          <p:attrName>style.visibility</p:attrName>
                                        </p:attrNameLst>
                                      </p:cBhvr>
                                      <p:to>
                                        <p:strVal val="visible"/>
                                      </p:to>
                                    </p:set>
                                    <p:anim calcmode="lin" valueType="num">
                                      <p:cBhvr additive="base">
                                        <p:cTn id="29"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10"/>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buNone/>
            </a:pPr>
            <a:r>
              <a:rPr lang="en-US" dirty="0"/>
              <a:t> </a:t>
            </a:r>
          </a:p>
          <a:p>
            <a:r>
              <a:rPr lang="en-US" dirty="0"/>
              <a:t>Prepare educators</a:t>
            </a:r>
          </a:p>
          <a:p>
            <a:r>
              <a:rPr lang="en-US" dirty="0"/>
              <a:t>Explain learning</a:t>
            </a:r>
          </a:p>
          <a:p>
            <a:r>
              <a:rPr lang="en-US" dirty="0"/>
              <a:t>Establish Foundation</a:t>
            </a:r>
          </a:p>
          <a:p>
            <a:r>
              <a:rPr lang="en-US" dirty="0"/>
              <a:t>Instructor’s role </a:t>
            </a:r>
          </a:p>
          <a:p>
            <a:r>
              <a:rPr lang="en-US" dirty="0"/>
              <a:t>Application of theory</a:t>
            </a:r>
          </a:p>
          <a:p>
            <a:endParaRPr lang="en-US" dirty="0"/>
          </a:p>
        </p:txBody>
      </p:sp>
      <p:sp>
        <p:nvSpPr>
          <p:cNvPr id="2" name="Title 1"/>
          <p:cNvSpPr>
            <a:spLocks noGrp="1"/>
          </p:cNvSpPr>
          <p:nvPr>
            <p:ph type="title"/>
          </p:nvPr>
        </p:nvSpPr>
        <p:spPr/>
        <p:txBody>
          <a:bodyPr/>
          <a:lstStyle/>
          <a:p>
            <a:r>
              <a:rPr lang="en-US" dirty="0"/>
              <a:t>Use of Adult Learning Theory</a:t>
            </a:r>
          </a:p>
        </p:txBody>
      </p:sp>
      <p:pic>
        <p:nvPicPr>
          <p:cNvPr id="15" name="Audio 14">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2995321941"/>
      </p:ext>
    </p:extLst>
  </p:cSld>
  <p:clrMapOvr>
    <a:masterClrMapping/>
  </p:clrMapOvr>
  <mc:AlternateContent xmlns:mc="http://schemas.openxmlformats.org/markup-compatibility/2006" xmlns:p14="http://schemas.microsoft.com/office/powerpoint/2010/main">
    <mc:Choice Requires="p14">
      <p:transition spd="med" p14:dur="700" advTm="135648">
        <p:fade/>
      </p:transition>
    </mc:Choice>
    <mc:Fallback xmlns="">
      <p:transition spd="med" advTm="135648">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par>
                    <p:cTn id="7" fill="hold">
                      <p:stCondLst>
                        <p:cond delay="indefinite"/>
                      </p:stCondLst>
                      <p:childTnLst>
                        <p:par>
                          <p:cTn id="8" fill="hold">
                            <p:stCondLst>
                              <p:cond delay="0"/>
                            </p:stCondLst>
                            <p:childTnLst>
                              <p:par>
                                <p:cTn id="9" presetID="22" presetClass="entr" presetSubtype="4"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Effect transition="in" filter="wipe(down)">
                                      <p:cBhvr>
                                        <p:cTn id="11" dur="500"/>
                                        <p:tgtEl>
                                          <p:spTgt spid="3">
                                            <p:txEl>
                                              <p:pRg st="1" end="1"/>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22" presetClass="entr" presetSubtype="4" fill="hold" nodeType="clickEffect">
                                  <p:stCondLst>
                                    <p:cond delay="0"/>
                                  </p:stCondLst>
                                  <p:childTnLst>
                                    <p:set>
                                      <p:cBhvr>
                                        <p:cTn id="15" dur="1" fill="hold">
                                          <p:stCondLst>
                                            <p:cond delay="0"/>
                                          </p:stCondLst>
                                        </p:cTn>
                                        <p:tgtEl>
                                          <p:spTgt spid="3">
                                            <p:txEl>
                                              <p:pRg st="2" end="2"/>
                                            </p:txEl>
                                          </p:spTgt>
                                        </p:tgtEl>
                                        <p:attrNameLst>
                                          <p:attrName>style.visibility</p:attrName>
                                        </p:attrNameLst>
                                      </p:cBhvr>
                                      <p:to>
                                        <p:strVal val="visible"/>
                                      </p:to>
                                    </p:set>
                                    <p:animEffect transition="in" filter="wipe(down)">
                                      <p:cBhvr>
                                        <p:cTn id="16" dur="500"/>
                                        <p:tgtEl>
                                          <p:spTgt spid="3">
                                            <p:txEl>
                                              <p:pRg st="2" end="2"/>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4" fill="hold" nodeType="click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Effect transition="in" filter="wipe(down)">
                                      <p:cBhvr>
                                        <p:cTn id="21" dur="500"/>
                                        <p:tgtEl>
                                          <p:spTgt spid="3">
                                            <p:txEl>
                                              <p:pRg st="3" end="3"/>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nodeType="click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Effect transition="in" filter="wipe(down)">
                                      <p:cBhvr>
                                        <p:cTn id="26" dur="500"/>
                                        <p:tgtEl>
                                          <p:spTgt spid="3">
                                            <p:txEl>
                                              <p:pRg st="4" end="4"/>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Effect transition="in" filter="wipe(down)">
                                      <p:cBhvr>
                                        <p:cTn id="31"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2" fill="hold" display="0">
                  <p:stCondLst>
                    <p:cond delay="indefinite"/>
                  </p:stCondLst>
                  <p:endCondLst>
                    <p:cond evt="onStopAudio" delay="0">
                      <p:tgtEl>
                        <p:sldTgt/>
                      </p:tgtEl>
                    </p:cond>
                  </p:endCondLst>
                </p:cTn>
                <p:tgtEl>
                  <p:spTgt spid="1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17309" y="1701800"/>
            <a:ext cx="4443703" cy="4470400"/>
          </a:xfrm>
        </p:spPr>
        <p:txBody>
          <a:bodyPr>
            <a:normAutofit/>
          </a:bodyPr>
          <a:lstStyle/>
          <a:p>
            <a:r>
              <a:rPr lang="en-US" dirty="0"/>
              <a:t>Instrumental</a:t>
            </a:r>
          </a:p>
          <a:p>
            <a:r>
              <a:rPr lang="en-US" dirty="0"/>
              <a:t>Humanistic</a:t>
            </a:r>
          </a:p>
          <a:p>
            <a:r>
              <a:rPr lang="en-US" dirty="0"/>
              <a:t>Transformative</a:t>
            </a:r>
          </a:p>
          <a:p>
            <a:r>
              <a:rPr lang="en-US" dirty="0"/>
              <a:t>Social</a:t>
            </a:r>
          </a:p>
          <a:p>
            <a:r>
              <a:rPr lang="en-US" dirty="0"/>
              <a:t>Motivational</a:t>
            </a:r>
          </a:p>
          <a:p>
            <a:r>
              <a:rPr lang="en-US" dirty="0"/>
              <a:t>Reflective</a:t>
            </a:r>
          </a:p>
        </p:txBody>
      </p:sp>
      <p:sp>
        <p:nvSpPr>
          <p:cNvPr id="2" name="Title 1"/>
          <p:cNvSpPr>
            <a:spLocks noGrp="1"/>
          </p:cNvSpPr>
          <p:nvPr>
            <p:ph type="title"/>
          </p:nvPr>
        </p:nvSpPr>
        <p:spPr/>
        <p:txBody>
          <a:bodyPr/>
          <a:lstStyle/>
          <a:p>
            <a:r>
              <a:rPr lang="en-US" dirty="0"/>
              <a:t>Domains of Adult Learning Theories</a:t>
            </a:r>
          </a:p>
        </p:txBody>
      </p:sp>
      <p:pic>
        <p:nvPicPr>
          <p:cNvPr id="5" name="Picture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389812" y="1701800"/>
            <a:ext cx="3556133" cy="3657600"/>
          </a:xfrm>
          <a:prstGeom prst="rect">
            <a:avLst/>
          </a:prstGeom>
        </p:spPr>
      </p:pic>
      <p:sp>
        <p:nvSpPr>
          <p:cNvPr id="7" name="Rectangle 6"/>
          <p:cNvSpPr/>
          <p:nvPr/>
        </p:nvSpPr>
        <p:spPr>
          <a:xfrm>
            <a:off x="8761412" y="5334000"/>
            <a:ext cx="1970411" cy="307777"/>
          </a:xfrm>
          <a:prstGeom prst="rect">
            <a:avLst/>
          </a:prstGeom>
        </p:spPr>
        <p:txBody>
          <a:bodyPr wrap="none">
            <a:spAutoFit/>
          </a:bodyPr>
          <a:lstStyle/>
          <a:p>
            <a:r>
              <a:rPr lang="en-US" sz="1400" dirty="0">
                <a:latin typeface="Times New Roman" panose="02020603050405020304" pitchFamily="18" charset="0"/>
                <a:ea typeface="Calibri" panose="020F0502020204030204" pitchFamily="34" charset="0"/>
              </a:rPr>
              <a:t>(Adults learn best, 2016)</a:t>
            </a:r>
            <a:endParaRPr lang="en-US" sz="1400" dirty="0"/>
          </a:p>
        </p:txBody>
      </p:sp>
      <p:pic>
        <p:nvPicPr>
          <p:cNvPr id="14" name="Audio 1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603293906"/>
      </p:ext>
    </p:extLst>
  </p:cSld>
  <p:clrMapOvr>
    <a:masterClrMapping/>
  </p:clrMapOvr>
  <mc:AlternateContent xmlns:mc="http://schemas.openxmlformats.org/markup-compatibility/2006" xmlns:p14="http://schemas.microsoft.com/office/powerpoint/2010/main">
    <mc:Choice Requires="p14">
      <p:transition spd="med" p14:dur="700" advTm="206752">
        <p:fade/>
      </p:transition>
    </mc:Choice>
    <mc:Fallback xmlns="">
      <p:transition spd="med" advTm="206752">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31" fill="hold" display="0">
                  <p:stCondLst>
                    <p:cond delay="indefinite"/>
                  </p:stCondLst>
                  <p:endCondLst>
                    <p:cond evt="onStopAudio" delay="0">
                      <p:tgtEl>
                        <p:sldTgt/>
                      </p:tgtEl>
                    </p:cond>
                  </p:endCondLst>
                </p:cTn>
                <p:tgtEl>
                  <p:spTgt spid="1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p:txBody>
          <a:bodyPr>
            <a:normAutofit/>
          </a:bodyPr>
          <a:lstStyle/>
          <a:p>
            <a:r>
              <a:rPr lang="en-US" dirty="0"/>
              <a:t>Comparing theoretical frameworks</a:t>
            </a:r>
          </a:p>
        </p:txBody>
      </p:sp>
      <p:sp>
        <p:nvSpPr>
          <p:cNvPr id="3" name="Title 2"/>
          <p:cNvSpPr>
            <a:spLocks noGrp="1"/>
          </p:cNvSpPr>
          <p:nvPr>
            <p:ph type="ctrTitle"/>
          </p:nvPr>
        </p:nvSpPr>
        <p:spPr/>
        <p:txBody>
          <a:bodyPr/>
          <a:lstStyle/>
          <a:p>
            <a:r>
              <a:rPr lang="en-US" dirty="0"/>
              <a:t>Knowles and </a:t>
            </a:r>
            <a:r>
              <a:rPr lang="en-US" dirty="0" err="1"/>
              <a:t>Mezirow</a:t>
            </a:r>
            <a:r>
              <a:rPr lang="en-US" dirty="0"/>
              <a:t> </a:t>
            </a:r>
          </a:p>
        </p:txBody>
      </p:sp>
      <p:pic>
        <p:nvPicPr>
          <p:cNvPr id="7" name="Audio 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49063" y="6218238"/>
            <a:ext cx="487362" cy="487362"/>
          </a:xfrm>
          <a:prstGeom prst="rect">
            <a:avLst/>
          </a:prstGeom>
        </p:spPr>
      </p:pic>
    </p:spTree>
    <p:extLst>
      <p:ext uri="{BB962C8B-B14F-4D97-AF65-F5344CB8AC3E}">
        <p14:creationId xmlns:p14="http://schemas.microsoft.com/office/powerpoint/2010/main" val="3370699305"/>
      </p:ext>
    </p:extLst>
  </p:cSld>
  <p:clrMapOvr>
    <a:masterClrMapping/>
  </p:clrMapOvr>
  <mc:AlternateContent xmlns:mc="http://schemas.openxmlformats.org/markup-compatibility/2006">
    <mc:Choice xmlns:p14="http://schemas.microsoft.com/office/powerpoint/2010/main" Requires="p14">
      <p:transition spd="med" p14:dur="700" advTm="14364">
        <p:fade/>
      </p:transition>
    </mc:Choice>
    <mc:Fallback>
      <p:transition spd="med" advTm="14364">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Overview</a:t>
            </a:r>
          </a:p>
          <a:p>
            <a:pPr lvl="1"/>
            <a:r>
              <a:rPr lang="en-US" dirty="0"/>
              <a:t>domain</a:t>
            </a:r>
          </a:p>
          <a:p>
            <a:r>
              <a:rPr lang="en-US" dirty="0"/>
              <a:t>Learner Description</a:t>
            </a:r>
          </a:p>
          <a:p>
            <a:r>
              <a:rPr lang="en-US" dirty="0"/>
              <a:t>Instructor’s Role</a:t>
            </a:r>
          </a:p>
          <a:p>
            <a:r>
              <a:rPr lang="en-US" dirty="0"/>
              <a:t>Course content</a:t>
            </a:r>
          </a:p>
          <a:p>
            <a:pPr lvl="1"/>
            <a:r>
              <a:rPr lang="en-US" dirty="0"/>
              <a:t>Activities	</a:t>
            </a:r>
          </a:p>
          <a:p>
            <a:pPr lvl="1"/>
            <a:r>
              <a:rPr lang="en-US" dirty="0"/>
              <a:t>Evaluation</a:t>
            </a:r>
          </a:p>
          <a:p>
            <a:r>
              <a:rPr lang="en-US" dirty="0"/>
              <a:t>Framework’s Goal </a:t>
            </a:r>
          </a:p>
        </p:txBody>
      </p:sp>
      <p:sp>
        <p:nvSpPr>
          <p:cNvPr id="2" name="Title 1"/>
          <p:cNvSpPr>
            <a:spLocks noGrp="1"/>
          </p:cNvSpPr>
          <p:nvPr>
            <p:ph type="title"/>
          </p:nvPr>
        </p:nvSpPr>
        <p:spPr/>
        <p:txBody>
          <a:bodyPr/>
          <a:lstStyle/>
          <a:p>
            <a:r>
              <a:rPr lang="en-US" dirty="0"/>
              <a:t>Knowles’s Andragogy</a:t>
            </a:r>
          </a:p>
        </p:txBody>
      </p:sp>
      <p:pic>
        <p:nvPicPr>
          <p:cNvPr id="12" name="Picture 11"/>
          <p:cNvPicPr>
            <a:picLocks noChangeAspect="1"/>
          </p:cNvPicPr>
          <p:nvPr/>
        </p:nvPicPr>
        <p:blipFill rotWithShape="1">
          <a:blip r:embed="rId6">
            <a:clrChange>
              <a:clrFrom>
                <a:srgbClr val="FFFFFF"/>
              </a:clrFrom>
              <a:clrTo>
                <a:srgbClr val="FFFFFF">
                  <a:alpha val="0"/>
                </a:srgbClr>
              </a:clrTo>
            </a:clrChange>
            <a:extLst>
              <a:ext uri="{28A0092B-C50C-407E-A947-70E740481C1C}">
                <a14:useLocalDpi xmlns:a14="http://schemas.microsoft.com/office/drawing/2010/main" val="0"/>
              </a:ext>
            </a:extLst>
          </a:blip>
          <a:srcRect l="12070" t="9173" r="3813"/>
          <a:stretch/>
        </p:blipFill>
        <p:spPr>
          <a:xfrm>
            <a:off x="6826516" y="1701800"/>
            <a:ext cx="4525696" cy="3668857"/>
          </a:xfrm>
          <a:prstGeom prst="rect">
            <a:avLst/>
          </a:prstGeom>
        </p:spPr>
      </p:pic>
      <p:sp>
        <p:nvSpPr>
          <p:cNvPr id="13" name="Rectangle 12"/>
          <p:cNvSpPr/>
          <p:nvPr/>
        </p:nvSpPr>
        <p:spPr>
          <a:xfrm>
            <a:off x="7847012" y="5463651"/>
            <a:ext cx="3254032" cy="307777"/>
          </a:xfrm>
          <a:prstGeom prst="rect">
            <a:avLst/>
          </a:prstGeom>
        </p:spPr>
        <p:txBody>
          <a:bodyPr wrap="non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(Knowles' 4 principles of andragogy, 2016)</a:t>
            </a:r>
            <a:endParaRPr lang="en-US" sz="1400" dirty="0"/>
          </a:p>
        </p:txBody>
      </p:sp>
      <p:pic>
        <p:nvPicPr>
          <p:cNvPr id="19" name="Audio 18">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1627192060"/>
      </p:ext>
    </p:extLst>
  </p:cSld>
  <p:clrMapOvr>
    <a:masterClrMapping/>
  </p:clrMapOvr>
  <mc:AlternateContent xmlns:mc="http://schemas.openxmlformats.org/markup-compatibility/2006" xmlns:p14="http://schemas.microsoft.com/office/powerpoint/2010/main">
    <mc:Choice Requires="p14">
      <p:transition spd="med" p14:dur="700" advTm="156427">
        <p:fade/>
      </p:transition>
    </mc:Choice>
    <mc:Fallback xmlns="">
      <p:transition spd="med" advTm="1564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9"/>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12"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12"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12"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12"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12"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12"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12"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additive="base">
                                        <p:cTn id="47"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12" fill="hold"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 calcmode="lin" valueType="num">
                                      <p:cBhvr additive="base">
                                        <p:cTn id="53"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5" fill="hold" display="0">
                  <p:stCondLst>
                    <p:cond delay="indefinite"/>
                  </p:stCondLst>
                  <p:endCondLst>
                    <p:cond evt="onStopAudio" delay="0">
                      <p:tgtEl>
                        <p:sldTgt/>
                      </p:tgtEl>
                    </p:cond>
                  </p:endCondLst>
                </p:cTn>
                <p:tgtEl>
                  <p:spTgt spid="19"/>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a:t>Overview</a:t>
            </a:r>
          </a:p>
          <a:p>
            <a:pPr lvl="1"/>
            <a:r>
              <a:rPr lang="en-US" dirty="0"/>
              <a:t>domain</a:t>
            </a:r>
          </a:p>
          <a:p>
            <a:r>
              <a:rPr lang="en-US" dirty="0"/>
              <a:t>Learner Description</a:t>
            </a:r>
          </a:p>
          <a:p>
            <a:r>
              <a:rPr lang="en-US" dirty="0"/>
              <a:t>Instructor’s Role</a:t>
            </a:r>
          </a:p>
          <a:p>
            <a:r>
              <a:rPr lang="en-US" dirty="0"/>
              <a:t>Course content</a:t>
            </a:r>
          </a:p>
          <a:p>
            <a:pPr lvl="1"/>
            <a:r>
              <a:rPr lang="en-US" dirty="0"/>
              <a:t>Activities	</a:t>
            </a:r>
          </a:p>
          <a:p>
            <a:pPr lvl="1"/>
            <a:r>
              <a:rPr lang="en-US" dirty="0"/>
              <a:t>Evaluation</a:t>
            </a:r>
          </a:p>
          <a:p>
            <a:r>
              <a:rPr lang="en-US" dirty="0"/>
              <a:t>Framework’s Goal </a:t>
            </a:r>
          </a:p>
        </p:txBody>
      </p:sp>
      <p:sp>
        <p:nvSpPr>
          <p:cNvPr id="2" name="Title 1"/>
          <p:cNvSpPr>
            <a:spLocks noGrp="1"/>
          </p:cNvSpPr>
          <p:nvPr>
            <p:ph type="title"/>
          </p:nvPr>
        </p:nvSpPr>
        <p:spPr/>
        <p:txBody>
          <a:bodyPr/>
          <a:lstStyle/>
          <a:p>
            <a:r>
              <a:rPr lang="en-US" dirty="0" err="1"/>
              <a:t>Mezirow’s</a:t>
            </a:r>
            <a:r>
              <a:rPr lang="en-US" dirty="0"/>
              <a:t> Transformative Learning</a:t>
            </a:r>
          </a:p>
        </p:txBody>
      </p:sp>
      <p:pic>
        <p:nvPicPr>
          <p:cNvPr id="6" name="Picture 5"/>
          <p:cNvPicPr>
            <a:picLocks noChangeAspect="1"/>
          </p:cNvPicPr>
          <p:nvPr/>
        </p:nvPicPr>
        <p:blipFill rotWithShape="1">
          <a:blip r:embed="rId6">
            <a:duotone>
              <a:schemeClr val="accent2">
                <a:shade val="45000"/>
                <a:satMod val="135000"/>
              </a:schemeClr>
              <a:prstClr val="white"/>
            </a:duotone>
            <a:extLst>
              <a:ext uri="{28A0092B-C50C-407E-A947-70E740481C1C}">
                <a14:useLocalDpi xmlns:a14="http://schemas.microsoft.com/office/drawing/2010/main" val="0"/>
              </a:ext>
            </a:extLst>
          </a:blip>
          <a:srcRect t="20000"/>
          <a:stretch/>
        </p:blipFill>
        <p:spPr>
          <a:xfrm>
            <a:off x="7721728" y="1698822"/>
            <a:ext cx="3808814" cy="3632200"/>
          </a:xfrm>
          <a:prstGeom prst="rect">
            <a:avLst/>
          </a:prstGeom>
        </p:spPr>
      </p:pic>
      <p:sp>
        <p:nvSpPr>
          <p:cNvPr id="7" name="Rectangle 6"/>
          <p:cNvSpPr/>
          <p:nvPr/>
        </p:nvSpPr>
        <p:spPr>
          <a:xfrm>
            <a:off x="7733052" y="5331022"/>
            <a:ext cx="3541611" cy="307777"/>
          </a:xfrm>
          <a:prstGeom prst="rect">
            <a:avLst/>
          </a:prstGeom>
        </p:spPr>
        <p:txBody>
          <a:bodyPr wrap="none">
            <a:spAutoFit/>
          </a:bodyPr>
          <a:lstStyle/>
          <a:p>
            <a:r>
              <a:rPr lang="en-US" sz="1400" dirty="0">
                <a:latin typeface="Calibri" panose="020F0502020204030204" pitchFamily="34" charset="0"/>
                <a:ea typeface="Calibri" panose="020F0502020204030204" pitchFamily="34" charset="0"/>
                <a:cs typeface="Times New Roman" panose="02020603050405020304" pitchFamily="18" charset="0"/>
              </a:rPr>
              <a:t>(Jack </a:t>
            </a:r>
            <a:r>
              <a:rPr lang="en-US" sz="1400" dirty="0" err="1">
                <a:latin typeface="Calibri" panose="020F0502020204030204" pitchFamily="34" charset="0"/>
                <a:ea typeface="Calibri" panose="020F0502020204030204" pitchFamily="34" charset="0"/>
                <a:cs typeface="Times New Roman" panose="02020603050405020304" pitchFamily="18" charset="0"/>
              </a:rPr>
              <a:t>Mezirow</a:t>
            </a:r>
            <a:r>
              <a:rPr lang="en-US" sz="1400" dirty="0">
                <a:latin typeface="Calibri" panose="020F0502020204030204" pitchFamily="34" charset="0"/>
                <a:ea typeface="Calibri" panose="020F0502020204030204" pitchFamily="34" charset="0"/>
                <a:cs typeface="Times New Roman" panose="02020603050405020304" pitchFamily="18" charset="0"/>
              </a:rPr>
              <a:t>: Transformative learning, 2016)</a:t>
            </a:r>
            <a:endParaRPr lang="en-US" sz="1400" dirty="0"/>
          </a:p>
        </p:txBody>
      </p:sp>
      <p:pic>
        <p:nvPicPr>
          <p:cNvPr id="23" name="Audio 22">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7"/>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397904132"/>
      </p:ext>
    </p:extLst>
  </p:cSld>
  <p:clrMapOvr>
    <a:masterClrMapping/>
  </p:clrMapOvr>
  <mc:AlternateContent xmlns:mc="http://schemas.openxmlformats.org/markup-compatibility/2006" xmlns:p14="http://schemas.microsoft.com/office/powerpoint/2010/main">
    <mc:Choice Requires="p14">
      <p:transition spd="med" p14:dur="700" advTm="194587">
        <p:fade/>
      </p:transition>
    </mc:Choice>
    <mc:Fallback xmlns="">
      <p:transition spd="med" advTm="19458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3"/>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9" fill="hold" nodeType="click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anim calcmode="lin" valueType="num">
                                      <p:cBhvr additive="base">
                                        <p:cTn id="11"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3">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9" fill="hold"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 calcmode="lin" valueType="num">
                                      <p:cBhvr additive="base">
                                        <p:cTn id="17"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9" fill="hold"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0-#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9" fill="hold" nodeType="clickEffect">
                                  <p:stCondLst>
                                    <p:cond delay="0"/>
                                  </p:stCondLst>
                                  <p:childTnLst>
                                    <p:set>
                                      <p:cBhvr>
                                        <p:cTn id="28" dur="1" fill="hold">
                                          <p:stCondLst>
                                            <p:cond delay="0"/>
                                          </p:stCondLst>
                                        </p:cTn>
                                        <p:tgtEl>
                                          <p:spTgt spid="3">
                                            <p:txEl>
                                              <p:pRg st="3" end="3"/>
                                            </p:txEl>
                                          </p:spTgt>
                                        </p:tgtEl>
                                        <p:attrNameLst>
                                          <p:attrName>style.visibility</p:attrName>
                                        </p:attrNameLst>
                                      </p:cBhvr>
                                      <p:to>
                                        <p:strVal val="visible"/>
                                      </p:to>
                                    </p:set>
                                    <p:anim calcmode="lin" valueType="num">
                                      <p:cBhvr additive="base">
                                        <p:cTn id="29" dur="5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0"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9" fill="hold" nodeType="click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0-#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9" fill="hold" nodeType="clickEffect">
                                  <p:stCondLst>
                                    <p:cond delay="0"/>
                                  </p:stCondLst>
                                  <p:childTnLst>
                                    <p:set>
                                      <p:cBhvr>
                                        <p:cTn id="40" dur="1" fill="hold">
                                          <p:stCondLst>
                                            <p:cond delay="0"/>
                                          </p:stCondLst>
                                        </p:cTn>
                                        <p:tgtEl>
                                          <p:spTgt spid="3">
                                            <p:txEl>
                                              <p:pRg st="5" end="5"/>
                                            </p:txEl>
                                          </p:spTgt>
                                        </p:tgtEl>
                                        <p:attrNameLst>
                                          <p:attrName>style.visibility</p:attrName>
                                        </p:attrNameLst>
                                      </p:cBhvr>
                                      <p:to>
                                        <p:strVal val="visible"/>
                                      </p:to>
                                    </p:set>
                                    <p:anim calcmode="lin" valueType="num">
                                      <p:cBhvr additive="base">
                                        <p:cTn id="41"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42" dur="500" fill="hold"/>
                                        <p:tgtEl>
                                          <p:spTgt spid="3">
                                            <p:txEl>
                                              <p:pRg st="5" end="5"/>
                                            </p:txEl>
                                          </p:spTgt>
                                        </p:tgtEl>
                                        <p:attrNameLst>
                                          <p:attrName>ppt_y</p:attrName>
                                        </p:attrNameLst>
                                      </p:cBhvr>
                                      <p:tavLst>
                                        <p:tav tm="0">
                                          <p:val>
                                            <p:strVal val="0-#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9" fill="hold" nodeType="clickEffect">
                                  <p:stCondLst>
                                    <p:cond delay="0"/>
                                  </p:stCondLst>
                                  <p:childTnLst>
                                    <p:set>
                                      <p:cBhvr>
                                        <p:cTn id="46" dur="1" fill="hold">
                                          <p:stCondLst>
                                            <p:cond delay="0"/>
                                          </p:stCondLst>
                                        </p:cTn>
                                        <p:tgtEl>
                                          <p:spTgt spid="3">
                                            <p:txEl>
                                              <p:pRg st="6" end="6"/>
                                            </p:txEl>
                                          </p:spTgt>
                                        </p:tgtEl>
                                        <p:attrNameLst>
                                          <p:attrName>style.visibility</p:attrName>
                                        </p:attrNameLst>
                                      </p:cBhvr>
                                      <p:to>
                                        <p:strVal val="visible"/>
                                      </p:to>
                                    </p:set>
                                    <p:anim calcmode="lin" valueType="num">
                                      <p:cBhvr additive="base">
                                        <p:cTn id="47" dur="5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48" dur="500" fill="hold"/>
                                        <p:tgtEl>
                                          <p:spTgt spid="3">
                                            <p:txEl>
                                              <p:pRg st="6" end="6"/>
                                            </p:txEl>
                                          </p:spTgt>
                                        </p:tgtEl>
                                        <p:attrNameLst>
                                          <p:attrName>ppt_y</p:attrName>
                                        </p:attrNameLst>
                                      </p:cBhvr>
                                      <p:tavLst>
                                        <p:tav tm="0">
                                          <p:val>
                                            <p:strVal val="0-#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9" fill="hold" nodeType="clickEffect">
                                  <p:stCondLst>
                                    <p:cond delay="0"/>
                                  </p:stCondLst>
                                  <p:childTnLst>
                                    <p:set>
                                      <p:cBhvr>
                                        <p:cTn id="52" dur="1" fill="hold">
                                          <p:stCondLst>
                                            <p:cond delay="0"/>
                                          </p:stCondLst>
                                        </p:cTn>
                                        <p:tgtEl>
                                          <p:spTgt spid="3">
                                            <p:txEl>
                                              <p:pRg st="7" end="7"/>
                                            </p:txEl>
                                          </p:spTgt>
                                        </p:tgtEl>
                                        <p:attrNameLst>
                                          <p:attrName>style.visibility</p:attrName>
                                        </p:attrNameLst>
                                      </p:cBhvr>
                                      <p:to>
                                        <p:strVal val="visible"/>
                                      </p:to>
                                    </p:set>
                                    <p:anim calcmode="lin" valueType="num">
                                      <p:cBhvr additive="base">
                                        <p:cTn id="53" dur="5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
                                            <p:txEl>
                                              <p:pRg st="7" end="7"/>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55" fill="hold" display="0">
                  <p:stCondLst>
                    <p:cond delay="indefinite"/>
                  </p:stCondLst>
                  <p:endCondLst>
                    <p:cond evt="onStopAudio" delay="0">
                      <p:tgtEl>
                        <p:sldTgt/>
                      </p:tgtEl>
                    </p:cond>
                  </p:endCondLst>
                </p:cTn>
                <p:tgtEl>
                  <p:spTgt spid="23"/>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Differences Between the Theories</a:t>
            </a:r>
          </a:p>
        </p:txBody>
      </p:sp>
      <p:sp>
        <p:nvSpPr>
          <p:cNvPr id="4" name="Text Placeholder 3"/>
          <p:cNvSpPr>
            <a:spLocks noGrp="1"/>
          </p:cNvSpPr>
          <p:nvPr>
            <p:ph type="body" idx="1"/>
          </p:nvPr>
        </p:nvSpPr>
        <p:spPr>
          <a:xfrm>
            <a:off x="332642" y="1608836"/>
            <a:ext cx="4515840" cy="512064"/>
          </a:xfrm>
        </p:spPr>
        <p:txBody>
          <a:bodyPr/>
          <a:lstStyle/>
          <a:p>
            <a:r>
              <a:rPr lang="en-US" dirty="0"/>
              <a:t>Andragogy		</a:t>
            </a:r>
          </a:p>
        </p:txBody>
      </p:sp>
      <p:sp>
        <p:nvSpPr>
          <p:cNvPr id="3" name="Content Placeholder 2"/>
          <p:cNvSpPr>
            <a:spLocks noGrp="1"/>
          </p:cNvSpPr>
          <p:nvPr>
            <p:ph sz="half" idx="2"/>
          </p:nvPr>
        </p:nvSpPr>
        <p:spPr>
          <a:xfrm>
            <a:off x="4189412" y="2271776"/>
            <a:ext cx="3454076" cy="3944598"/>
          </a:xfrm>
        </p:spPr>
        <p:txBody>
          <a:bodyPr>
            <a:normAutofit/>
          </a:bodyPr>
          <a:lstStyle/>
          <a:p>
            <a:pPr marL="0" indent="0" algn="ctr">
              <a:buNone/>
            </a:pPr>
            <a:r>
              <a:rPr lang="en-US" b="1" dirty="0"/>
              <a:t>Type of Theory</a:t>
            </a:r>
          </a:p>
          <a:p>
            <a:pPr marL="0" indent="0" algn="ctr">
              <a:buNone/>
            </a:pPr>
            <a:r>
              <a:rPr lang="en-US" b="1" dirty="0"/>
              <a:t>Main Ideas</a:t>
            </a:r>
          </a:p>
          <a:p>
            <a:pPr marL="0" indent="0" algn="ctr">
              <a:buNone/>
            </a:pPr>
            <a:endParaRPr lang="en-US" b="1" dirty="0"/>
          </a:p>
          <a:p>
            <a:pPr marL="0" indent="0" algn="ctr">
              <a:buNone/>
            </a:pPr>
            <a:r>
              <a:rPr lang="en-US" b="1" dirty="0"/>
              <a:t>Learner Description</a:t>
            </a:r>
          </a:p>
          <a:p>
            <a:pPr marL="0" indent="0" algn="ctr">
              <a:buNone/>
            </a:pPr>
            <a:endParaRPr lang="en-US" b="1" dirty="0"/>
          </a:p>
          <a:p>
            <a:pPr marL="0" indent="0" algn="ctr">
              <a:buNone/>
            </a:pPr>
            <a:r>
              <a:rPr lang="en-US" b="1" dirty="0"/>
              <a:t>Motivation</a:t>
            </a:r>
          </a:p>
          <a:p>
            <a:pPr marL="0" indent="0" algn="ctr">
              <a:buNone/>
            </a:pPr>
            <a:r>
              <a:rPr lang="en-US" b="1" dirty="0"/>
              <a:t>Recommendation</a:t>
            </a:r>
          </a:p>
        </p:txBody>
      </p:sp>
      <p:sp>
        <p:nvSpPr>
          <p:cNvPr id="5" name="Text Placeholder 4"/>
          <p:cNvSpPr>
            <a:spLocks noGrp="1"/>
          </p:cNvSpPr>
          <p:nvPr>
            <p:ph type="body" sz="quarter" idx="3"/>
          </p:nvPr>
        </p:nvSpPr>
        <p:spPr>
          <a:xfrm>
            <a:off x="6682621" y="1608836"/>
            <a:ext cx="4973041" cy="512064"/>
          </a:xfrm>
        </p:spPr>
        <p:txBody>
          <a:bodyPr/>
          <a:lstStyle/>
          <a:p>
            <a:pPr algn="r"/>
            <a:r>
              <a:rPr lang="en-US" dirty="0"/>
              <a:t>Transformative Dimensions</a:t>
            </a:r>
          </a:p>
        </p:txBody>
      </p:sp>
      <p:sp>
        <p:nvSpPr>
          <p:cNvPr id="6" name="Content Placeholder 5"/>
          <p:cNvSpPr>
            <a:spLocks noGrp="1"/>
          </p:cNvSpPr>
          <p:nvPr>
            <p:ph sz="quarter" idx="4"/>
          </p:nvPr>
        </p:nvSpPr>
        <p:spPr>
          <a:xfrm>
            <a:off x="6932612" y="2161485"/>
            <a:ext cx="4723050" cy="3962400"/>
          </a:xfrm>
        </p:spPr>
        <p:txBody>
          <a:bodyPr/>
          <a:lstStyle/>
          <a:p>
            <a:pPr algn="r"/>
            <a:r>
              <a:rPr lang="en-US" dirty="0"/>
              <a:t>Transformative</a:t>
            </a:r>
          </a:p>
          <a:p>
            <a:pPr algn="r"/>
            <a:r>
              <a:rPr lang="en-US" dirty="0"/>
              <a:t>Learning facilitated through self-awareness, new content, and a revised perspective.</a:t>
            </a:r>
          </a:p>
          <a:p>
            <a:pPr algn="r"/>
            <a:r>
              <a:rPr lang="en-US" dirty="0"/>
              <a:t>Concerned with self in social, cognitive, and behavioral aspects</a:t>
            </a:r>
          </a:p>
          <a:p>
            <a:pPr algn="r"/>
            <a:r>
              <a:rPr lang="en-US" dirty="0"/>
              <a:t>Gain an understanding</a:t>
            </a:r>
          </a:p>
          <a:p>
            <a:pPr algn="r"/>
            <a:r>
              <a:rPr lang="en-US" dirty="0"/>
              <a:t>How to teach and learn</a:t>
            </a:r>
          </a:p>
          <a:p>
            <a:pPr algn="r"/>
            <a:endParaRPr lang="en-US" dirty="0"/>
          </a:p>
        </p:txBody>
      </p:sp>
      <p:sp>
        <p:nvSpPr>
          <p:cNvPr id="8" name="Content Placeholder 5"/>
          <p:cNvSpPr txBox="1">
            <a:spLocks/>
          </p:cNvSpPr>
          <p:nvPr/>
        </p:nvSpPr>
        <p:spPr>
          <a:xfrm>
            <a:off x="332642" y="2187437"/>
            <a:ext cx="3856770" cy="3962400"/>
          </a:xfrm>
          <a:prstGeom prst="rect">
            <a:avLst/>
          </a:prstGeom>
        </p:spPr>
        <p:txBody>
          <a:bodyPr vert="horz" lIns="121899" tIns="60949" rIns="121899" bIns="60949" rtlCol="0">
            <a:normAutofit/>
          </a:bodyPr>
          <a:lstStyle>
            <a:lvl1pPr marL="304747" indent="-304747" algn="l" defTabSz="1218987" rtl="0" eaLnBrk="1" latinLnBrk="0" hangingPunct="1">
              <a:lnSpc>
                <a:spcPct val="95000"/>
              </a:lnSpc>
              <a:spcBef>
                <a:spcPts val="1866"/>
              </a:spcBef>
              <a:buClr>
                <a:schemeClr val="accent6">
                  <a:lumMod val="75000"/>
                </a:schemeClr>
              </a:buClr>
              <a:buSzPct val="100000"/>
              <a:buFont typeface="Arial" pitchFamily="34" charset="0"/>
              <a:buChar char="•"/>
              <a:defRPr sz="2000" kern="1200">
                <a:solidFill>
                  <a:schemeClr val="tx1"/>
                </a:solidFill>
                <a:latin typeface="+mn-lt"/>
                <a:ea typeface="+mn-ea"/>
                <a:cs typeface="+mn-cs"/>
              </a:defRPr>
            </a:lvl1pPr>
            <a:lvl2pPr marL="731392"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2pPr>
            <a:lvl3pPr marL="1158037"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3pPr>
            <a:lvl4pPr marL="1584683"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4pPr>
            <a:lvl5pPr marL="2011328" indent="-304747" algn="l" defTabSz="1218987" rtl="0" eaLnBrk="1" latinLnBrk="0" hangingPunct="1">
              <a:lnSpc>
                <a:spcPct val="95000"/>
              </a:lnSpc>
              <a:spcBef>
                <a:spcPts val="1066"/>
              </a:spcBef>
              <a:buClr>
                <a:schemeClr val="accent6">
                  <a:lumMod val="75000"/>
                </a:schemeClr>
              </a:buClr>
              <a:buSzPct val="100000"/>
              <a:buFont typeface="Century Gothic" pitchFamily="34" charset="0"/>
              <a:buChar char="–"/>
              <a:defRPr sz="1800" kern="1200">
                <a:solidFill>
                  <a:schemeClr val="tx1"/>
                </a:solidFill>
                <a:latin typeface="+mn-lt"/>
                <a:ea typeface="+mn-ea"/>
                <a:cs typeface="+mn-cs"/>
              </a:defRPr>
            </a:lvl5pPr>
            <a:lvl6pPr marL="2011328"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6pPr>
            <a:lvl7pPr marL="2011328"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7pPr>
            <a:lvl8pPr marL="2011328"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8pPr>
            <a:lvl9pPr marL="2011328" indent="-304747" algn="l" defTabSz="1218987" rtl="0" eaLnBrk="1" latinLnBrk="0" hangingPunct="1">
              <a:lnSpc>
                <a:spcPct val="95000"/>
              </a:lnSpc>
              <a:spcBef>
                <a:spcPts val="1066"/>
              </a:spcBef>
              <a:buClr>
                <a:schemeClr val="accent6">
                  <a:lumMod val="75000"/>
                </a:schemeClr>
              </a:buClr>
              <a:buSzPct val="90000"/>
              <a:buFont typeface="Century Gothic" pitchFamily="34" charset="0"/>
              <a:buChar char="–"/>
              <a:defRPr sz="1800" kern="1200">
                <a:solidFill>
                  <a:schemeClr val="tx2">
                    <a:lumMod val="50000"/>
                  </a:schemeClr>
                </a:solidFill>
                <a:latin typeface="+mn-lt"/>
                <a:ea typeface="+mn-ea"/>
                <a:cs typeface="+mn-cs"/>
              </a:defRPr>
            </a:lvl9pPr>
          </a:lstStyle>
          <a:p>
            <a:r>
              <a:rPr lang="en-US" dirty="0"/>
              <a:t>Humanistic</a:t>
            </a:r>
          </a:p>
          <a:p>
            <a:r>
              <a:rPr lang="en-US" dirty="0"/>
              <a:t>Mastery of skill and knowledge independently                  </a:t>
            </a:r>
          </a:p>
          <a:p>
            <a:r>
              <a:rPr lang="en-US" dirty="0"/>
              <a:t>Concerned with cognitive and behavioral self</a:t>
            </a:r>
          </a:p>
          <a:p>
            <a:endParaRPr lang="en-US" dirty="0"/>
          </a:p>
          <a:p>
            <a:r>
              <a:rPr lang="en-US" dirty="0"/>
              <a:t>Task orientated</a:t>
            </a:r>
          </a:p>
          <a:p>
            <a:r>
              <a:rPr lang="en-US" dirty="0"/>
              <a:t>How to teach</a:t>
            </a:r>
          </a:p>
        </p:txBody>
      </p:sp>
      <p:pic>
        <p:nvPicPr>
          <p:cNvPr id="14" name="Audio 13">
            <a:hlinkClick r:id="" action="ppaction://media"/>
          </p:cNvPr>
          <p:cNvPicPr>
            <a:picLocks noChangeAspect="1"/>
          </p:cNvPicPr>
          <p:nvPr>
            <a:audioFile r:link="rId3"/>
            <p:extLst>
              <p:ext uri="{DAA4B4D4-6D71-4841-9C94-3DE7FCFB9230}">
                <p14:media xmlns:p14="http://schemas.microsoft.com/office/powerpoint/2010/main" r:embed="rId2"/>
              </p:ext>
            </p:extLst>
          </p:nvPr>
        </p:nvPicPr>
        <p:blipFill>
          <a:blip r:embed="rId6"/>
          <a:stretch>
            <a:fillRect/>
          </a:stretch>
        </p:blipFill>
        <p:spPr>
          <a:xfrm>
            <a:off x="11549063" y="6218238"/>
            <a:ext cx="487362" cy="487362"/>
          </a:xfrm>
          <a:prstGeom prst="rect">
            <a:avLst/>
          </a:prstGeom>
        </p:spPr>
      </p:pic>
    </p:spTree>
    <p:custDataLst>
      <p:tags r:id="rId1"/>
    </p:custDataLst>
    <p:extLst>
      <p:ext uri="{BB962C8B-B14F-4D97-AF65-F5344CB8AC3E}">
        <p14:creationId xmlns:p14="http://schemas.microsoft.com/office/powerpoint/2010/main" val="977229791"/>
      </p:ext>
    </p:extLst>
  </p:cSld>
  <p:clrMapOvr>
    <a:masterClrMapping/>
  </p:clrMapOvr>
  <mc:AlternateContent xmlns:mc="http://schemas.openxmlformats.org/markup-compatibility/2006" xmlns:p14="http://schemas.microsoft.com/office/powerpoint/2010/main">
    <mc:Choice Requires="p14">
      <p:transition spd="med" p14:dur="700" advTm="122526">
        <p:fade/>
      </p:transition>
    </mc:Choice>
    <mc:Fallback xmlns="">
      <p:transition spd="med" advTm="122526">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grpId="0" nodeType="click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fade">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3">
                                            <p:txEl>
                                              <p:pRg st="0" end="0"/>
                                            </p:txEl>
                                          </p:spTgt>
                                        </p:tgtEl>
                                        <p:attrNameLst>
                                          <p:attrName>style.visibility</p:attrName>
                                        </p:attrNameLst>
                                      </p:cBhvr>
                                      <p:to>
                                        <p:strVal val="visible"/>
                                      </p:to>
                                    </p:set>
                                    <p:animEffect transition="in" filter="fade">
                                      <p:cBhvr>
                                        <p:cTn id="21" dur="500"/>
                                        <p:tgtEl>
                                          <p:spTgt spid="3">
                                            <p:txEl>
                                              <p:pRg st="0" end="0"/>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nodeType="clickEffect">
                                  <p:stCondLst>
                                    <p:cond delay="0"/>
                                  </p:stCondLst>
                                  <p:childTnLst>
                                    <p:set>
                                      <p:cBhvr>
                                        <p:cTn id="25" dur="1" fill="hold">
                                          <p:stCondLst>
                                            <p:cond delay="0"/>
                                          </p:stCondLst>
                                        </p:cTn>
                                        <p:tgtEl>
                                          <p:spTgt spid="3">
                                            <p:txEl>
                                              <p:pRg st="1" end="1"/>
                                            </p:txEl>
                                          </p:spTgt>
                                        </p:tgtEl>
                                        <p:attrNameLst>
                                          <p:attrName>style.visibility</p:attrName>
                                        </p:attrNameLst>
                                      </p:cBhvr>
                                      <p:to>
                                        <p:strVal val="visible"/>
                                      </p:to>
                                    </p:set>
                                    <p:animEffect transition="in" filter="fade">
                                      <p:cBhvr>
                                        <p:cTn id="26" dur="500"/>
                                        <p:tgtEl>
                                          <p:spTgt spid="3">
                                            <p:txEl>
                                              <p:pRg st="1" end="1"/>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Effect transition="in" filter="fade">
                                      <p:cBhvr>
                                        <p:cTn id="31" dur="500"/>
                                        <p:tgtEl>
                                          <p:spTgt spid="3">
                                            <p:txEl>
                                              <p:pRg st="3" end="3"/>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Effect transition="in" filter="fade">
                                      <p:cBhvr>
                                        <p:cTn id="36" dur="500"/>
                                        <p:tgtEl>
                                          <p:spTgt spid="3">
                                            <p:txEl>
                                              <p:pRg st="5" end="5"/>
                                            </p:txEl>
                                          </p:spTgt>
                                        </p:tgtEl>
                                      </p:cBhvr>
                                    </p:animEffect>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nodeType="clickEffect">
                                  <p:stCondLst>
                                    <p:cond delay="0"/>
                                  </p:stCondLst>
                                  <p:childTnLst>
                                    <p:set>
                                      <p:cBhvr>
                                        <p:cTn id="40" dur="1" fill="hold">
                                          <p:stCondLst>
                                            <p:cond delay="0"/>
                                          </p:stCondLst>
                                        </p:cTn>
                                        <p:tgtEl>
                                          <p:spTgt spid="3">
                                            <p:txEl>
                                              <p:pRg st="6" end="6"/>
                                            </p:txEl>
                                          </p:spTgt>
                                        </p:tgtEl>
                                        <p:attrNameLst>
                                          <p:attrName>style.visibility</p:attrName>
                                        </p:attrNameLst>
                                      </p:cBhvr>
                                      <p:to>
                                        <p:strVal val="visible"/>
                                      </p:to>
                                    </p:set>
                                    <p:animEffect transition="in" filter="fade">
                                      <p:cBhvr>
                                        <p:cTn id="41" dur="500"/>
                                        <p:tgtEl>
                                          <p:spTgt spid="3">
                                            <p:txEl>
                                              <p:pRg st="6" end="6"/>
                                            </p:txEl>
                                          </p:spTgt>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nodeType="clickEffect">
                                  <p:stCondLst>
                                    <p:cond delay="0"/>
                                  </p:stCondLst>
                                  <p:childTnLst>
                                    <p:set>
                                      <p:cBhvr>
                                        <p:cTn id="45" dur="1" fill="hold">
                                          <p:stCondLst>
                                            <p:cond delay="0"/>
                                          </p:stCondLst>
                                        </p:cTn>
                                        <p:tgtEl>
                                          <p:spTgt spid="8">
                                            <p:txEl>
                                              <p:pRg st="0" end="0"/>
                                            </p:txEl>
                                          </p:spTgt>
                                        </p:tgtEl>
                                        <p:attrNameLst>
                                          <p:attrName>style.visibility</p:attrName>
                                        </p:attrNameLst>
                                      </p:cBhvr>
                                      <p:to>
                                        <p:strVal val="visible"/>
                                      </p:to>
                                    </p:set>
                                    <p:anim calcmode="lin" valueType="num">
                                      <p:cBhvr additive="base">
                                        <p:cTn id="46"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47"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48" fill="hold">
                      <p:stCondLst>
                        <p:cond delay="indefinite"/>
                      </p:stCondLst>
                      <p:childTnLst>
                        <p:par>
                          <p:cTn id="49" fill="hold">
                            <p:stCondLst>
                              <p:cond delay="0"/>
                            </p:stCondLst>
                            <p:childTnLst>
                              <p:par>
                                <p:cTn id="50" presetID="2" presetClass="entr" presetSubtype="2" fill="hold" nodeType="clickEffect">
                                  <p:stCondLst>
                                    <p:cond delay="0"/>
                                  </p:stCondLst>
                                  <p:childTnLst>
                                    <p:set>
                                      <p:cBhvr>
                                        <p:cTn id="51" dur="1" fill="hold">
                                          <p:stCondLst>
                                            <p:cond delay="0"/>
                                          </p:stCondLst>
                                        </p:cTn>
                                        <p:tgtEl>
                                          <p:spTgt spid="6">
                                            <p:txEl>
                                              <p:pRg st="0" end="0"/>
                                            </p:txEl>
                                          </p:spTgt>
                                        </p:tgtEl>
                                        <p:attrNameLst>
                                          <p:attrName>style.visibility</p:attrName>
                                        </p:attrNameLst>
                                      </p:cBhvr>
                                      <p:to>
                                        <p:strVal val="visible"/>
                                      </p:to>
                                    </p:set>
                                    <p:anim calcmode="lin" valueType="num">
                                      <p:cBhvr additive="base">
                                        <p:cTn id="52"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53" dur="500" fill="hold"/>
                                        <p:tgtEl>
                                          <p:spTgt spid="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2" presetClass="entr" presetSubtype="8" fill="hold" nodeType="clickEffect">
                                  <p:stCondLst>
                                    <p:cond delay="0"/>
                                  </p:stCondLst>
                                  <p:childTnLst>
                                    <p:set>
                                      <p:cBhvr>
                                        <p:cTn id="57" dur="1" fill="hold">
                                          <p:stCondLst>
                                            <p:cond delay="0"/>
                                          </p:stCondLst>
                                        </p:cTn>
                                        <p:tgtEl>
                                          <p:spTgt spid="8">
                                            <p:txEl>
                                              <p:pRg st="1" end="1"/>
                                            </p:txEl>
                                          </p:spTgt>
                                        </p:tgtEl>
                                        <p:attrNameLst>
                                          <p:attrName>style.visibility</p:attrName>
                                        </p:attrNameLst>
                                      </p:cBhvr>
                                      <p:to>
                                        <p:strVal val="visible"/>
                                      </p:to>
                                    </p:set>
                                    <p:anim calcmode="lin" valueType="num">
                                      <p:cBhvr additive="base">
                                        <p:cTn id="58" dur="500" fill="hold"/>
                                        <p:tgtEl>
                                          <p:spTgt spid="8">
                                            <p:txEl>
                                              <p:pRg st="1" end="1"/>
                                            </p:txEl>
                                          </p:spTgt>
                                        </p:tgtEl>
                                        <p:attrNameLst>
                                          <p:attrName>ppt_x</p:attrName>
                                        </p:attrNameLst>
                                      </p:cBhvr>
                                      <p:tavLst>
                                        <p:tav tm="0">
                                          <p:val>
                                            <p:strVal val="0-#ppt_w/2"/>
                                          </p:val>
                                        </p:tav>
                                        <p:tav tm="100000">
                                          <p:val>
                                            <p:strVal val="#ppt_x"/>
                                          </p:val>
                                        </p:tav>
                                      </p:tavLst>
                                    </p:anim>
                                    <p:anim calcmode="lin" valueType="num">
                                      <p:cBhvr additive="base">
                                        <p:cTn id="59" dur="50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2" fill="hold" nodeType="clickEffect">
                                  <p:stCondLst>
                                    <p:cond delay="0"/>
                                  </p:stCondLst>
                                  <p:childTnLst>
                                    <p:set>
                                      <p:cBhvr>
                                        <p:cTn id="63" dur="1" fill="hold">
                                          <p:stCondLst>
                                            <p:cond delay="0"/>
                                          </p:stCondLst>
                                        </p:cTn>
                                        <p:tgtEl>
                                          <p:spTgt spid="6">
                                            <p:txEl>
                                              <p:pRg st="1" end="1"/>
                                            </p:txEl>
                                          </p:spTgt>
                                        </p:tgtEl>
                                        <p:attrNameLst>
                                          <p:attrName>style.visibility</p:attrName>
                                        </p:attrNameLst>
                                      </p:cBhvr>
                                      <p:to>
                                        <p:strVal val="visible"/>
                                      </p:to>
                                    </p:set>
                                    <p:anim calcmode="lin" valueType="num">
                                      <p:cBhvr additive="base">
                                        <p:cTn id="64" dur="500" fill="hold"/>
                                        <p:tgtEl>
                                          <p:spTgt spid="6">
                                            <p:txEl>
                                              <p:pRg st="1" end="1"/>
                                            </p:txEl>
                                          </p:spTgt>
                                        </p:tgtEl>
                                        <p:attrNameLst>
                                          <p:attrName>ppt_x</p:attrName>
                                        </p:attrNameLst>
                                      </p:cBhvr>
                                      <p:tavLst>
                                        <p:tav tm="0">
                                          <p:val>
                                            <p:strVal val="1+#ppt_w/2"/>
                                          </p:val>
                                        </p:tav>
                                        <p:tav tm="100000">
                                          <p:val>
                                            <p:strVal val="#ppt_x"/>
                                          </p:val>
                                        </p:tav>
                                      </p:tavLst>
                                    </p:anim>
                                    <p:anim calcmode="lin" valueType="num">
                                      <p:cBhvr additive="base">
                                        <p:cTn id="65" dur="500" fill="hold"/>
                                        <p:tgtEl>
                                          <p:spTgt spid="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2" presetClass="entr" presetSubtype="8" fill="hold" nodeType="clickEffect">
                                  <p:stCondLst>
                                    <p:cond delay="0"/>
                                  </p:stCondLst>
                                  <p:childTnLst>
                                    <p:set>
                                      <p:cBhvr>
                                        <p:cTn id="69" dur="1" fill="hold">
                                          <p:stCondLst>
                                            <p:cond delay="0"/>
                                          </p:stCondLst>
                                        </p:cTn>
                                        <p:tgtEl>
                                          <p:spTgt spid="8">
                                            <p:txEl>
                                              <p:pRg st="2" end="2"/>
                                            </p:txEl>
                                          </p:spTgt>
                                        </p:tgtEl>
                                        <p:attrNameLst>
                                          <p:attrName>style.visibility</p:attrName>
                                        </p:attrNameLst>
                                      </p:cBhvr>
                                      <p:to>
                                        <p:strVal val="visible"/>
                                      </p:to>
                                    </p:set>
                                    <p:anim calcmode="lin" valueType="num">
                                      <p:cBhvr additive="base">
                                        <p:cTn id="70" dur="500" fill="hold"/>
                                        <p:tgtEl>
                                          <p:spTgt spid="8">
                                            <p:txEl>
                                              <p:pRg st="2" end="2"/>
                                            </p:txEl>
                                          </p:spTgt>
                                        </p:tgtEl>
                                        <p:attrNameLst>
                                          <p:attrName>ppt_x</p:attrName>
                                        </p:attrNameLst>
                                      </p:cBhvr>
                                      <p:tavLst>
                                        <p:tav tm="0">
                                          <p:val>
                                            <p:strVal val="0-#ppt_w/2"/>
                                          </p:val>
                                        </p:tav>
                                        <p:tav tm="100000">
                                          <p:val>
                                            <p:strVal val="#ppt_x"/>
                                          </p:val>
                                        </p:tav>
                                      </p:tavLst>
                                    </p:anim>
                                    <p:anim calcmode="lin" valueType="num">
                                      <p:cBhvr additive="base">
                                        <p:cTn id="71" dur="500" fill="hold"/>
                                        <p:tgtEl>
                                          <p:spTgt spid="8">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72" fill="hold">
                      <p:stCondLst>
                        <p:cond delay="indefinite"/>
                      </p:stCondLst>
                      <p:childTnLst>
                        <p:par>
                          <p:cTn id="73" fill="hold">
                            <p:stCondLst>
                              <p:cond delay="0"/>
                            </p:stCondLst>
                            <p:childTnLst>
                              <p:par>
                                <p:cTn id="74" presetID="2" presetClass="entr" presetSubtype="2" fill="hold" nodeType="clickEffect">
                                  <p:stCondLst>
                                    <p:cond delay="0"/>
                                  </p:stCondLst>
                                  <p:childTnLst>
                                    <p:set>
                                      <p:cBhvr>
                                        <p:cTn id="75" dur="1" fill="hold">
                                          <p:stCondLst>
                                            <p:cond delay="0"/>
                                          </p:stCondLst>
                                        </p:cTn>
                                        <p:tgtEl>
                                          <p:spTgt spid="6">
                                            <p:txEl>
                                              <p:pRg st="2" end="2"/>
                                            </p:txEl>
                                          </p:spTgt>
                                        </p:tgtEl>
                                        <p:attrNameLst>
                                          <p:attrName>style.visibility</p:attrName>
                                        </p:attrNameLst>
                                      </p:cBhvr>
                                      <p:to>
                                        <p:strVal val="visible"/>
                                      </p:to>
                                    </p:set>
                                    <p:anim calcmode="lin" valueType="num">
                                      <p:cBhvr additive="base">
                                        <p:cTn id="76" dur="500" fill="hold"/>
                                        <p:tgtEl>
                                          <p:spTgt spid="6">
                                            <p:txEl>
                                              <p:pRg st="2" end="2"/>
                                            </p:txEl>
                                          </p:spTgt>
                                        </p:tgtEl>
                                        <p:attrNameLst>
                                          <p:attrName>ppt_x</p:attrName>
                                        </p:attrNameLst>
                                      </p:cBhvr>
                                      <p:tavLst>
                                        <p:tav tm="0">
                                          <p:val>
                                            <p:strVal val="1+#ppt_w/2"/>
                                          </p:val>
                                        </p:tav>
                                        <p:tav tm="100000">
                                          <p:val>
                                            <p:strVal val="#ppt_x"/>
                                          </p:val>
                                        </p:tav>
                                      </p:tavLst>
                                    </p:anim>
                                    <p:anim calcmode="lin" valueType="num">
                                      <p:cBhvr additive="base">
                                        <p:cTn id="77" dur="500" fill="hold"/>
                                        <p:tgtEl>
                                          <p:spTgt spid="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8" fill="hold" nodeType="clickEffect">
                                  <p:stCondLst>
                                    <p:cond delay="0"/>
                                  </p:stCondLst>
                                  <p:childTnLst>
                                    <p:set>
                                      <p:cBhvr>
                                        <p:cTn id="81" dur="1" fill="hold">
                                          <p:stCondLst>
                                            <p:cond delay="0"/>
                                          </p:stCondLst>
                                        </p:cTn>
                                        <p:tgtEl>
                                          <p:spTgt spid="8">
                                            <p:txEl>
                                              <p:pRg st="4" end="4"/>
                                            </p:txEl>
                                          </p:spTgt>
                                        </p:tgtEl>
                                        <p:attrNameLst>
                                          <p:attrName>style.visibility</p:attrName>
                                        </p:attrNameLst>
                                      </p:cBhvr>
                                      <p:to>
                                        <p:strVal val="visible"/>
                                      </p:to>
                                    </p:set>
                                    <p:anim calcmode="lin" valueType="num">
                                      <p:cBhvr additive="base">
                                        <p:cTn id="82" dur="500" fill="hold"/>
                                        <p:tgtEl>
                                          <p:spTgt spid="8">
                                            <p:txEl>
                                              <p:pRg st="4" end="4"/>
                                            </p:txEl>
                                          </p:spTgt>
                                        </p:tgtEl>
                                        <p:attrNameLst>
                                          <p:attrName>ppt_x</p:attrName>
                                        </p:attrNameLst>
                                      </p:cBhvr>
                                      <p:tavLst>
                                        <p:tav tm="0">
                                          <p:val>
                                            <p:strVal val="0-#ppt_w/2"/>
                                          </p:val>
                                        </p:tav>
                                        <p:tav tm="100000">
                                          <p:val>
                                            <p:strVal val="#ppt_x"/>
                                          </p:val>
                                        </p:tav>
                                      </p:tavLst>
                                    </p:anim>
                                    <p:anim calcmode="lin" valueType="num">
                                      <p:cBhvr additive="base">
                                        <p:cTn id="83" dur="500" fill="hold"/>
                                        <p:tgtEl>
                                          <p:spTgt spid="8">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2" fill="hold" nodeType="clickEffect">
                                  <p:stCondLst>
                                    <p:cond delay="0"/>
                                  </p:stCondLst>
                                  <p:childTnLst>
                                    <p:set>
                                      <p:cBhvr>
                                        <p:cTn id="87" dur="1" fill="hold">
                                          <p:stCondLst>
                                            <p:cond delay="0"/>
                                          </p:stCondLst>
                                        </p:cTn>
                                        <p:tgtEl>
                                          <p:spTgt spid="6">
                                            <p:txEl>
                                              <p:pRg st="3" end="3"/>
                                            </p:txEl>
                                          </p:spTgt>
                                        </p:tgtEl>
                                        <p:attrNameLst>
                                          <p:attrName>style.visibility</p:attrName>
                                        </p:attrNameLst>
                                      </p:cBhvr>
                                      <p:to>
                                        <p:strVal val="visible"/>
                                      </p:to>
                                    </p:set>
                                    <p:anim calcmode="lin" valueType="num">
                                      <p:cBhvr additive="base">
                                        <p:cTn id="88" dur="500" fill="hold"/>
                                        <p:tgtEl>
                                          <p:spTgt spid="6">
                                            <p:txEl>
                                              <p:pRg st="3" end="3"/>
                                            </p:txEl>
                                          </p:spTgt>
                                        </p:tgtEl>
                                        <p:attrNameLst>
                                          <p:attrName>ppt_x</p:attrName>
                                        </p:attrNameLst>
                                      </p:cBhvr>
                                      <p:tavLst>
                                        <p:tav tm="0">
                                          <p:val>
                                            <p:strVal val="1+#ppt_w/2"/>
                                          </p:val>
                                        </p:tav>
                                        <p:tav tm="100000">
                                          <p:val>
                                            <p:strVal val="#ppt_x"/>
                                          </p:val>
                                        </p:tav>
                                      </p:tavLst>
                                    </p:anim>
                                    <p:anim calcmode="lin" valueType="num">
                                      <p:cBhvr additive="base">
                                        <p:cTn id="89" dur="500" fill="hold"/>
                                        <p:tgtEl>
                                          <p:spTgt spid="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8" fill="hold" nodeType="clickEffect">
                                  <p:stCondLst>
                                    <p:cond delay="0"/>
                                  </p:stCondLst>
                                  <p:childTnLst>
                                    <p:set>
                                      <p:cBhvr>
                                        <p:cTn id="93" dur="1" fill="hold">
                                          <p:stCondLst>
                                            <p:cond delay="0"/>
                                          </p:stCondLst>
                                        </p:cTn>
                                        <p:tgtEl>
                                          <p:spTgt spid="8">
                                            <p:txEl>
                                              <p:pRg st="5" end="5"/>
                                            </p:txEl>
                                          </p:spTgt>
                                        </p:tgtEl>
                                        <p:attrNameLst>
                                          <p:attrName>style.visibility</p:attrName>
                                        </p:attrNameLst>
                                      </p:cBhvr>
                                      <p:to>
                                        <p:strVal val="visible"/>
                                      </p:to>
                                    </p:set>
                                    <p:anim calcmode="lin" valueType="num">
                                      <p:cBhvr additive="base">
                                        <p:cTn id="94" dur="500" fill="hold"/>
                                        <p:tgtEl>
                                          <p:spTgt spid="8">
                                            <p:txEl>
                                              <p:pRg st="5" end="5"/>
                                            </p:txEl>
                                          </p:spTgt>
                                        </p:tgtEl>
                                        <p:attrNameLst>
                                          <p:attrName>ppt_x</p:attrName>
                                        </p:attrNameLst>
                                      </p:cBhvr>
                                      <p:tavLst>
                                        <p:tav tm="0">
                                          <p:val>
                                            <p:strVal val="0-#ppt_w/2"/>
                                          </p:val>
                                        </p:tav>
                                        <p:tav tm="100000">
                                          <p:val>
                                            <p:strVal val="#ppt_x"/>
                                          </p:val>
                                        </p:tav>
                                      </p:tavLst>
                                    </p:anim>
                                    <p:anim calcmode="lin" valueType="num">
                                      <p:cBhvr additive="base">
                                        <p:cTn id="95" dur="500" fill="hold"/>
                                        <p:tgtEl>
                                          <p:spTgt spid="8">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2" fill="hold" nodeType="clickEffect">
                                  <p:stCondLst>
                                    <p:cond delay="0"/>
                                  </p:stCondLst>
                                  <p:childTnLst>
                                    <p:set>
                                      <p:cBhvr>
                                        <p:cTn id="99" dur="1" fill="hold">
                                          <p:stCondLst>
                                            <p:cond delay="0"/>
                                          </p:stCondLst>
                                        </p:cTn>
                                        <p:tgtEl>
                                          <p:spTgt spid="6">
                                            <p:txEl>
                                              <p:pRg st="4" end="4"/>
                                            </p:txEl>
                                          </p:spTgt>
                                        </p:tgtEl>
                                        <p:attrNameLst>
                                          <p:attrName>style.visibility</p:attrName>
                                        </p:attrNameLst>
                                      </p:cBhvr>
                                      <p:to>
                                        <p:strVal val="visible"/>
                                      </p:to>
                                    </p:set>
                                    <p:anim calcmode="lin" valueType="num">
                                      <p:cBhvr additive="base">
                                        <p:cTn id="100" dur="500" fill="hold"/>
                                        <p:tgtEl>
                                          <p:spTgt spid="6">
                                            <p:txEl>
                                              <p:pRg st="4" end="4"/>
                                            </p:txEl>
                                          </p:spTgt>
                                        </p:tgtEl>
                                        <p:attrNameLst>
                                          <p:attrName>ppt_x</p:attrName>
                                        </p:attrNameLst>
                                      </p:cBhvr>
                                      <p:tavLst>
                                        <p:tav tm="0">
                                          <p:val>
                                            <p:strVal val="1+#ppt_w/2"/>
                                          </p:val>
                                        </p:tav>
                                        <p:tav tm="100000">
                                          <p:val>
                                            <p:strVal val="#ppt_x"/>
                                          </p:val>
                                        </p:tav>
                                      </p:tavLst>
                                    </p:anim>
                                    <p:anim calcmode="lin" valueType="num">
                                      <p:cBhvr additive="base">
                                        <p:cTn id="101" dur="500" fill="hold"/>
                                        <p:tgtEl>
                                          <p:spTgt spid="6">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102" fill="hold" display="0">
                  <p:stCondLst>
                    <p:cond delay="indefinite"/>
                  </p:stCondLst>
                  <p:endCondLst>
                    <p:cond evt="onStopAudio" delay="0">
                      <p:tgtEl>
                        <p:sldTgt/>
                      </p:tgtEl>
                    </p:cond>
                  </p:endCondLst>
                </p:cTn>
                <p:tgtEl>
                  <p:spTgt spid="14"/>
                </p:tgtEl>
              </p:cMediaNode>
            </p:audio>
          </p:childTnLst>
        </p:cTn>
      </p:par>
    </p:tnLst>
    <p:bldLst>
      <p:bldP spid="4" grpId="0" build="p"/>
      <p:bldP spid="5"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p:cNvSpPr>
            <a:spLocks noGrp="1"/>
          </p:cNvSpPr>
          <p:nvPr>
            <p:ph type="subTitle" idx="1"/>
          </p:nvPr>
        </p:nvSpPr>
        <p:spPr>
          <a:xfrm>
            <a:off x="238609" y="4973638"/>
            <a:ext cx="7008574" cy="1244600"/>
          </a:xfrm>
        </p:spPr>
        <p:txBody>
          <a:bodyPr/>
          <a:lstStyle/>
          <a:p>
            <a:r>
              <a:rPr lang="en-US" dirty="0"/>
              <a:t>Learner description and e-learning content</a:t>
            </a:r>
          </a:p>
        </p:txBody>
      </p:sp>
      <p:sp>
        <p:nvSpPr>
          <p:cNvPr id="3" name="Title 2"/>
          <p:cNvSpPr>
            <a:spLocks noGrp="1"/>
          </p:cNvSpPr>
          <p:nvPr>
            <p:ph type="ctrTitle"/>
          </p:nvPr>
        </p:nvSpPr>
        <p:spPr/>
        <p:txBody>
          <a:bodyPr/>
          <a:lstStyle/>
          <a:p>
            <a:r>
              <a:rPr lang="en-US" dirty="0"/>
              <a:t>Transformative Learning Theory</a:t>
            </a:r>
          </a:p>
        </p:txBody>
      </p:sp>
      <p:pic>
        <p:nvPicPr>
          <p:cNvPr id="4" name="Audio 3">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4"/>
          <a:stretch>
            <a:fillRect/>
          </a:stretch>
        </p:blipFill>
        <p:spPr>
          <a:xfrm>
            <a:off x="11549063" y="6218238"/>
            <a:ext cx="487362" cy="487362"/>
          </a:xfrm>
          <a:prstGeom prst="rect">
            <a:avLst/>
          </a:prstGeom>
        </p:spPr>
      </p:pic>
    </p:spTree>
    <p:extLst>
      <p:ext uri="{BB962C8B-B14F-4D97-AF65-F5344CB8AC3E}">
        <p14:creationId xmlns:p14="http://schemas.microsoft.com/office/powerpoint/2010/main" val="2622340500"/>
      </p:ext>
    </p:extLst>
  </p:cSld>
  <p:clrMapOvr>
    <a:masterClrMapping/>
  </p:clrMapOvr>
  <mc:AlternateContent xmlns:mc="http://schemas.openxmlformats.org/markup-compatibility/2006">
    <mc:Choice xmlns:p14="http://schemas.microsoft.com/office/powerpoint/2010/main" Requires="p14">
      <p:transition spd="med" p14:dur="700" advTm="15451">
        <p:fade/>
      </p:transition>
    </mc:Choice>
    <mc:Fallback>
      <p:transition spd="med" advTm="1545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4|17.7|41.6|26.9"/>
</p:tagLst>
</file>

<file path=ppt/tags/tag10.xml><?xml version="1.0" encoding="utf-8"?>
<p:tagLst xmlns:a="http://schemas.openxmlformats.org/drawingml/2006/main" xmlns:r="http://schemas.openxmlformats.org/officeDocument/2006/relationships" xmlns:p="http://schemas.openxmlformats.org/presentationml/2006/main">
  <p:tag name="TIMING" val="|2|2.3|5.9|14.7|6.3|3.3|18|20|6.8|9|12.2"/>
</p:tagLst>
</file>

<file path=ppt/tags/tag2.xml><?xml version="1.0" encoding="utf-8"?>
<p:tagLst xmlns:a="http://schemas.openxmlformats.org/drawingml/2006/main" xmlns:r="http://schemas.openxmlformats.org/officeDocument/2006/relationships" xmlns:p="http://schemas.openxmlformats.org/presentationml/2006/main">
  <p:tag name="TIMING" val="|3|27.6|33.2|45.2|18"/>
</p:tagLst>
</file>

<file path=ppt/tags/tag3.xml><?xml version="1.0" encoding="utf-8"?>
<p:tagLst xmlns:a="http://schemas.openxmlformats.org/drawingml/2006/main" xmlns:r="http://schemas.openxmlformats.org/officeDocument/2006/relationships" xmlns:p="http://schemas.openxmlformats.org/presentationml/2006/main">
  <p:tag name="TIMING" val="|8.5|37.6|19.5|37.3|18.5|42.4"/>
</p:tagLst>
</file>

<file path=ppt/tags/tag4.xml><?xml version="1.0" encoding="utf-8"?>
<p:tagLst xmlns:a="http://schemas.openxmlformats.org/drawingml/2006/main" xmlns:r="http://schemas.openxmlformats.org/officeDocument/2006/relationships" xmlns:p="http://schemas.openxmlformats.org/presentationml/2006/main">
  <p:tag name="TIMING" val="|2|1.8|14.4|44.8|18.8|7.2|9.8|14.9"/>
</p:tagLst>
</file>

<file path=ppt/tags/tag5.xml><?xml version="1.0" encoding="utf-8"?>
<p:tagLst xmlns:a="http://schemas.openxmlformats.org/drawingml/2006/main" xmlns:r="http://schemas.openxmlformats.org/officeDocument/2006/relationships" xmlns:p="http://schemas.openxmlformats.org/presentationml/2006/main">
  <p:tag name="TIMING" val="|1.3|1.7|24.4|61.8|27.8|2.5|26|28.1"/>
</p:tagLst>
</file>

<file path=ppt/tags/tag6.xml><?xml version="1.0" encoding="utf-8"?>
<p:tagLst xmlns:a="http://schemas.openxmlformats.org/drawingml/2006/main" xmlns:r="http://schemas.openxmlformats.org/officeDocument/2006/relationships" xmlns:p="http://schemas.openxmlformats.org/presentationml/2006/main">
  <p:tag name="TIMING" val="|3.1|1.1|2.4|1.7|2|1.3|1.6|3.1|2.2|4.6|11.1|15.1|9.3|12.3|3.6|6.8|18.9"/>
</p:tagLst>
</file>

<file path=ppt/tags/tag7.xml><?xml version="1.0" encoding="utf-8"?>
<p:tagLst xmlns:a="http://schemas.openxmlformats.org/drawingml/2006/main" xmlns:r="http://schemas.openxmlformats.org/officeDocument/2006/relationships" xmlns:p="http://schemas.openxmlformats.org/presentationml/2006/main">
  <p:tag name="TIMING" val="|6|2.9|5.5|2.4|2.5|2.3|3.8|12.9|14.9|24.9|14.4|31.4|14.3|16"/>
</p:tagLst>
</file>

<file path=ppt/tags/tag8.xml><?xml version="1.0" encoding="utf-8"?>
<p:tagLst xmlns:a="http://schemas.openxmlformats.org/drawingml/2006/main" xmlns:r="http://schemas.openxmlformats.org/officeDocument/2006/relationships" xmlns:p="http://schemas.openxmlformats.org/presentationml/2006/main">
  <p:tag name="TIMING" val="|2.1|3.4|3.9|8.7|11.8|3.9|12.6|7|21"/>
</p:tagLst>
</file>

<file path=ppt/tags/tag9.xml><?xml version="1.0" encoding="utf-8"?>
<p:tagLst xmlns:a="http://schemas.openxmlformats.org/drawingml/2006/main" xmlns:r="http://schemas.openxmlformats.org/officeDocument/2006/relationships" xmlns:p="http://schemas.openxmlformats.org/presentationml/2006/main">
  <p:tag name="TIMING" val="|6.3|7|50.1|67|13.7|21|36.7|7.1|6.8"/>
</p:tagLst>
</file>

<file path=ppt/theme/theme1.xml><?xml version="1.0" encoding="utf-8"?>
<a:theme xmlns:a="http://schemas.openxmlformats.org/drawingml/2006/main" name="Class open house presentatio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80000" r="-50000" b="180000"/>
          </a:path>
        </a:gradFill>
        <a:gradFill rotWithShape="1">
          <a:gsLst>
            <a:gs pos="0">
              <a:schemeClr val="phClr">
                <a:tint val="80000"/>
                <a:satMod val="300000"/>
              </a:schemeClr>
            </a:gs>
            <a:gs pos="100000">
              <a:schemeClr val="phClr">
                <a:shade val="30000"/>
                <a:satMod val="200000"/>
              </a:schemeClr>
            </a:gs>
          </a:gsLst>
          <a:path path="circle">
            <a:fillToRect l="30000" t="30000" r="70000" b="100000"/>
          </a:path>
        </a:gradFill>
      </a:bgFillStyleLst>
    </a:fmtScheme>
  </a:themeElements>
  <a:objectDefaults>
    <a:spDef>
      <a:spPr>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miter lim="800000"/>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a:lnSpc>
            <a:spcPct val="95000"/>
          </a:lnSpc>
          <a:defRPr/>
        </a:defPPr>
      </a:lstStyle>
    </a:txDef>
  </a:objectDefaults>
  <a:extraClrSchemeLst/>
  <a:extLst>
    <a:ext uri="{05A4C25C-085E-4340-85A3-A5531E510DB2}">
      <thm15:themeFamily xmlns:thm15="http://schemas.microsoft.com/office/thememl/2012/main" name="Class open house presentation" id="{ED6F853E-23FC-44AA-826D-3EFB5E0A4D17}" vid="{6E8FE5FC-8933-4D10-AAA1-772E0561EDC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Century Gothic">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item1.xml><?xml version="1.0" encoding="utf-8"?>
<?mso-contentType ?>
<FormTemplates xmlns="http://schemas.microsoft.com/sharepoint/v3/contenttype/forms">
  <Display>DocumentLibraryForm</Display>
  <Edit>AssetEditForm</Edit>
  <New>DocumentLibraryForm</New>
</FormTemplates>
</file>

<file path=customXml/itemProps1.xml><?xml version="1.0" encoding="utf-8"?>
<ds:datastoreItem xmlns:ds="http://schemas.openxmlformats.org/officeDocument/2006/customXml" ds:itemID="{B34B7CA8-998B-4F57-AEE2-A1ADF5E9D3A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Classroom open house presentation</Template>
  <TotalTime>0</TotalTime>
  <Words>4349</Words>
  <Application>Microsoft Office PowerPoint</Application>
  <PresentationFormat>Custom</PresentationFormat>
  <Paragraphs>244</Paragraphs>
  <Slides>17</Slides>
  <Notes>12</Notes>
  <HiddenSlides>0</HiddenSlides>
  <MMClips>17</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Century Gothic</vt:lpstr>
      <vt:lpstr>Times New Roman</vt:lpstr>
      <vt:lpstr>Class open house presentation</vt:lpstr>
      <vt:lpstr>Adult Learning Theory</vt:lpstr>
      <vt:lpstr>The Adult Learner</vt:lpstr>
      <vt:lpstr>Use of Adult Learning Theory</vt:lpstr>
      <vt:lpstr>Domains of Adult Learning Theories</vt:lpstr>
      <vt:lpstr>Knowles and Mezirow </vt:lpstr>
      <vt:lpstr>Knowles’s Andragogy</vt:lpstr>
      <vt:lpstr>Mezirow’s Transformative Learning</vt:lpstr>
      <vt:lpstr>Differences Between the Theories</vt:lpstr>
      <vt:lpstr>Transformative Learning Theory</vt:lpstr>
      <vt:lpstr>Transformative Learning</vt:lpstr>
      <vt:lpstr>Using Theory to Develop Content</vt:lpstr>
      <vt:lpstr>A Transformative Learning Experience</vt:lpstr>
      <vt:lpstr>Summary</vt:lpstr>
      <vt:lpstr>References</vt:lpstr>
      <vt:lpstr>References</vt:lpstr>
      <vt:lpstr>References</vt:lpstr>
      <vt:lpstr>The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cp:lastModifiedBy/>
  <cp:revision>1</cp:revision>
  <dcterms:created xsi:type="dcterms:W3CDTF">2016-11-15T22:37:58Z</dcterms:created>
  <dcterms:modified xsi:type="dcterms:W3CDTF">2016-11-20T21:42:36Z</dcterms:modified>
  <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TC034605079991</vt:lpwstr>
  </property>
</Properties>
</file>